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Open Sans Bold" panose="020B0604020202020204" charset="0"/>
      <p:regular r:id="rId44"/>
    </p:embeddedFont>
    <p:embeddedFont>
      <p:font typeface="Open Sauce" panose="020B0604020202020204" charset="0"/>
      <p:regular r:id="rId45"/>
    </p:embeddedFont>
    <p:embeddedFont>
      <p:font typeface="Open Sauce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80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1028700" y="7763798"/>
            <a:ext cx="16230600" cy="0"/>
          </a:xfrm>
          <a:prstGeom prst="line">
            <a:avLst/>
          </a:prstGeom>
          <a:ln w="38100" cap="flat">
            <a:solidFill>
              <a:srgbClr val="3CAD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410716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652254" y="209550"/>
            <a:ext cx="12983493" cy="387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68"/>
              </a:lnSpc>
            </a:pPr>
            <a:r>
              <a:rPr lang="en-US" sz="14350" b="1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Admission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8338" y="8436624"/>
            <a:ext cx="1583672" cy="3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Integrantes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2010" y="8436624"/>
            <a:ext cx="3751079" cy="10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Esteban Rojas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David Rubio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Antonio Vega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40315" y="8436624"/>
            <a:ext cx="4190863" cy="3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Profesor:     Mauricio Figueroa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0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261995" y="1489093"/>
            <a:ext cx="10932509" cy="8018588"/>
          </a:xfrm>
          <a:custGeom>
            <a:avLst/>
            <a:gdLst/>
            <a:ahLst/>
            <a:cxnLst/>
            <a:rect l="l" t="t" r="r" b="b"/>
            <a:pathLst>
              <a:path w="10932509" h="8018588">
                <a:moveTo>
                  <a:pt x="0" y="0"/>
                </a:moveTo>
                <a:lnTo>
                  <a:pt x="10932509" y="0"/>
                </a:lnTo>
                <a:lnTo>
                  <a:pt x="10932509" y="8018588"/>
                </a:lnTo>
                <a:lnTo>
                  <a:pt x="0" y="801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16" b="-6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118754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687087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Modelo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3988096"/>
            <a:ext cx="4158114" cy="3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272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Modelo Constelación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55305" y="2513937"/>
            <a:ext cx="10371556" cy="5839186"/>
          </a:xfrm>
          <a:custGeom>
            <a:avLst/>
            <a:gdLst/>
            <a:ahLst/>
            <a:cxnLst/>
            <a:rect l="l" t="t" r="r" b="b"/>
            <a:pathLst>
              <a:path w="10371556" h="5839186">
                <a:moveTo>
                  <a:pt x="0" y="0"/>
                </a:moveTo>
                <a:lnTo>
                  <a:pt x="10371556" y="0"/>
                </a:lnTo>
                <a:lnTo>
                  <a:pt x="10371556" y="5839186"/>
                </a:lnTo>
                <a:lnTo>
                  <a:pt x="0" y="5839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7" name="Freeform 7"/>
          <p:cNvSpPr/>
          <p:nvPr/>
        </p:nvSpPr>
        <p:spPr>
          <a:xfrm>
            <a:off x="14410716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579469" y="1133475"/>
            <a:ext cx="11129061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escogida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834" y="2447262"/>
            <a:ext cx="6676342" cy="643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Permite avances iterativos e incrementales, ajustando el proyecto según el progreso.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Favorece la gestión del tiempo en un contexto con plazos limitados.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Facilita la entrega de valor temprano, mostrando prototipos funcionales rápidamente.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Refuerza el trabajo colaborativo, esencial en proyectos en equipo.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5621" y="871846"/>
            <a:ext cx="5454606" cy="1028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Evidencias</a:t>
            </a:r>
            <a:endParaRPr lang="en-US" sz="60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408481" y="9713089"/>
            <a:ext cx="2298379" cy="511389"/>
          </a:xfrm>
          <a:custGeom>
            <a:avLst/>
            <a:gdLst/>
            <a:ahLst/>
            <a:cxnLst/>
            <a:rect l="l" t="t" r="r" b="b"/>
            <a:pathLst>
              <a:path w="2298379" h="511389">
                <a:moveTo>
                  <a:pt x="0" y="0"/>
                </a:moveTo>
                <a:lnTo>
                  <a:pt x="2298379" y="0"/>
                </a:lnTo>
                <a:lnTo>
                  <a:pt x="2298379" y="511390"/>
                </a:lnTo>
                <a:lnTo>
                  <a:pt x="0" y="51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9A908CF-B497-6E21-ADFF-06B0B00D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9048"/>
            <a:ext cx="17125720" cy="8002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3491" y="3881838"/>
            <a:ext cx="2523324" cy="25233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567" y="0"/>
                  </a:moveTo>
                  <a:lnTo>
                    <a:pt x="742233" y="0"/>
                  </a:lnTo>
                  <a:cubicBezTo>
                    <a:pt x="760948" y="0"/>
                    <a:pt x="778897" y="7435"/>
                    <a:pt x="792131" y="20669"/>
                  </a:cubicBezTo>
                  <a:cubicBezTo>
                    <a:pt x="805365" y="33903"/>
                    <a:pt x="812800" y="51852"/>
                    <a:pt x="812800" y="70567"/>
                  </a:cubicBezTo>
                  <a:lnTo>
                    <a:pt x="812800" y="742233"/>
                  </a:lnTo>
                  <a:cubicBezTo>
                    <a:pt x="812800" y="760948"/>
                    <a:pt x="805365" y="778897"/>
                    <a:pt x="792131" y="792131"/>
                  </a:cubicBezTo>
                  <a:cubicBezTo>
                    <a:pt x="778897" y="805365"/>
                    <a:pt x="760948" y="812800"/>
                    <a:pt x="742233" y="812800"/>
                  </a:cubicBezTo>
                  <a:lnTo>
                    <a:pt x="70567" y="812800"/>
                  </a:lnTo>
                  <a:cubicBezTo>
                    <a:pt x="51852" y="812800"/>
                    <a:pt x="33903" y="805365"/>
                    <a:pt x="20669" y="792131"/>
                  </a:cubicBezTo>
                  <a:cubicBezTo>
                    <a:pt x="7435" y="778897"/>
                    <a:pt x="0" y="760948"/>
                    <a:pt x="0" y="742233"/>
                  </a:cubicBezTo>
                  <a:lnTo>
                    <a:pt x="0" y="70567"/>
                  </a:lnTo>
                  <a:cubicBezTo>
                    <a:pt x="0" y="51852"/>
                    <a:pt x="7435" y="33903"/>
                    <a:pt x="20669" y="20669"/>
                  </a:cubicBezTo>
                  <a:cubicBezTo>
                    <a:pt x="33903" y="7435"/>
                    <a:pt x="51852" y="0"/>
                    <a:pt x="70567" y="0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82338" y="3881838"/>
            <a:ext cx="2523324" cy="25233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567" y="0"/>
                  </a:moveTo>
                  <a:lnTo>
                    <a:pt x="742233" y="0"/>
                  </a:lnTo>
                  <a:cubicBezTo>
                    <a:pt x="760948" y="0"/>
                    <a:pt x="778897" y="7435"/>
                    <a:pt x="792131" y="20669"/>
                  </a:cubicBezTo>
                  <a:cubicBezTo>
                    <a:pt x="805365" y="33903"/>
                    <a:pt x="812800" y="51852"/>
                    <a:pt x="812800" y="70567"/>
                  </a:cubicBezTo>
                  <a:lnTo>
                    <a:pt x="812800" y="742233"/>
                  </a:lnTo>
                  <a:cubicBezTo>
                    <a:pt x="812800" y="760948"/>
                    <a:pt x="805365" y="778897"/>
                    <a:pt x="792131" y="792131"/>
                  </a:cubicBezTo>
                  <a:cubicBezTo>
                    <a:pt x="778897" y="805365"/>
                    <a:pt x="760948" y="812800"/>
                    <a:pt x="742233" y="812800"/>
                  </a:cubicBezTo>
                  <a:lnTo>
                    <a:pt x="70567" y="812800"/>
                  </a:lnTo>
                  <a:cubicBezTo>
                    <a:pt x="51852" y="812800"/>
                    <a:pt x="33903" y="805365"/>
                    <a:pt x="20669" y="792131"/>
                  </a:cubicBezTo>
                  <a:cubicBezTo>
                    <a:pt x="7435" y="778897"/>
                    <a:pt x="0" y="760948"/>
                    <a:pt x="0" y="742233"/>
                  </a:cubicBezTo>
                  <a:lnTo>
                    <a:pt x="0" y="70567"/>
                  </a:lnTo>
                  <a:cubicBezTo>
                    <a:pt x="0" y="51852"/>
                    <a:pt x="7435" y="33903"/>
                    <a:pt x="20669" y="20669"/>
                  </a:cubicBezTo>
                  <a:cubicBezTo>
                    <a:pt x="33903" y="7435"/>
                    <a:pt x="51852" y="0"/>
                    <a:pt x="70567" y="0"/>
                  </a:cubicBezTo>
                  <a:close/>
                </a:path>
              </a:pathLst>
            </a:custGeom>
            <a:blipFill>
              <a:blip r:embed="rId3"/>
              <a:stretch>
                <a:fillRect t="-16489" b="-1648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4410716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6815" y="1543777"/>
            <a:ext cx="7994369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87868" y="7342689"/>
            <a:ext cx="17945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Esteban Rojas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8519" y="7335099"/>
            <a:ext cx="1490960" cy="68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David Rubio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9152" y="7358515"/>
            <a:ext cx="168369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Antonio Vega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199" y="6511209"/>
            <a:ext cx="211990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2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SCRUM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64864" y="6548037"/>
            <a:ext cx="235827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2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OWNER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15174" y="6548037"/>
            <a:ext cx="1771650" cy="3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2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SCRUM TEAM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39337" y="3881838"/>
            <a:ext cx="2523324" cy="25233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567" y="0"/>
                  </a:moveTo>
                  <a:lnTo>
                    <a:pt x="742233" y="0"/>
                  </a:lnTo>
                  <a:cubicBezTo>
                    <a:pt x="760948" y="0"/>
                    <a:pt x="778897" y="7435"/>
                    <a:pt x="792131" y="20669"/>
                  </a:cubicBezTo>
                  <a:cubicBezTo>
                    <a:pt x="805365" y="33903"/>
                    <a:pt x="812800" y="51852"/>
                    <a:pt x="812800" y="70567"/>
                  </a:cubicBezTo>
                  <a:lnTo>
                    <a:pt x="812800" y="742233"/>
                  </a:lnTo>
                  <a:cubicBezTo>
                    <a:pt x="812800" y="760948"/>
                    <a:pt x="805365" y="778897"/>
                    <a:pt x="792131" y="792131"/>
                  </a:cubicBezTo>
                  <a:cubicBezTo>
                    <a:pt x="778897" y="805365"/>
                    <a:pt x="760948" y="812800"/>
                    <a:pt x="742233" y="812800"/>
                  </a:cubicBezTo>
                  <a:lnTo>
                    <a:pt x="70567" y="812800"/>
                  </a:lnTo>
                  <a:cubicBezTo>
                    <a:pt x="51852" y="812800"/>
                    <a:pt x="33903" y="805365"/>
                    <a:pt x="20669" y="792131"/>
                  </a:cubicBezTo>
                  <a:cubicBezTo>
                    <a:pt x="7435" y="778897"/>
                    <a:pt x="0" y="760948"/>
                    <a:pt x="0" y="742233"/>
                  </a:cubicBezTo>
                  <a:lnTo>
                    <a:pt x="0" y="70567"/>
                  </a:lnTo>
                  <a:cubicBezTo>
                    <a:pt x="0" y="51852"/>
                    <a:pt x="7435" y="33903"/>
                    <a:pt x="20669" y="20669"/>
                  </a:cubicBezTo>
                  <a:cubicBezTo>
                    <a:pt x="33903" y="7435"/>
                    <a:pt x="51852" y="0"/>
                    <a:pt x="70567" y="0"/>
                  </a:cubicBezTo>
                  <a:close/>
                </a:path>
              </a:pathLst>
            </a:custGeom>
            <a:blipFill>
              <a:blip r:embed="rId5"/>
              <a:stretch>
                <a:fillRect t="-16747" b="-1674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271" y="3481663"/>
            <a:ext cx="13645457" cy="16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 dirty="0" err="1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Iteración</a:t>
            </a:r>
            <a:r>
              <a:rPr lang="en-US" sz="12424" b="1" dirty="0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Sprint 0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68784" y="6363364"/>
            <a:ext cx="3996346" cy="2637589"/>
            <a:chOff x="0" y="0"/>
            <a:chExt cx="635000" cy="41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37837" y="0"/>
                  </a:moveTo>
                  <a:lnTo>
                    <a:pt x="597163" y="0"/>
                  </a:lnTo>
                  <a:cubicBezTo>
                    <a:pt x="607198" y="0"/>
                    <a:pt x="616822" y="3986"/>
                    <a:pt x="623918" y="11082"/>
                  </a:cubicBezTo>
                  <a:cubicBezTo>
                    <a:pt x="631014" y="18178"/>
                    <a:pt x="635000" y="27802"/>
                    <a:pt x="635000" y="37837"/>
                  </a:cubicBezTo>
                  <a:lnTo>
                    <a:pt x="635000" y="381263"/>
                  </a:lnTo>
                  <a:cubicBezTo>
                    <a:pt x="635000" y="391298"/>
                    <a:pt x="631014" y="400922"/>
                    <a:pt x="623918" y="408018"/>
                  </a:cubicBezTo>
                  <a:cubicBezTo>
                    <a:pt x="616822" y="415114"/>
                    <a:pt x="607198" y="419100"/>
                    <a:pt x="597163" y="419100"/>
                  </a:cubicBezTo>
                  <a:lnTo>
                    <a:pt x="37837" y="419100"/>
                  </a:lnTo>
                  <a:cubicBezTo>
                    <a:pt x="27802" y="419100"/>
                    <a:pt x="18178" y="415114"/>
                    <a:pt x="11082" y="408018"/>
                  </a:cubicBezTo>
                  <a:cubicBezTo>
                    <a:pt x="3986" y="400922"/>
                    <a:pt x="0" y="391298"/>
                    <a:pt x="0" y="381263"/>
                  </a:cubicBezTo>
                  <a:lnTo>
                    <a:pt x="0" y="37837"/>
                  </a:lnTo>
                  <a:cubicBezTo>
                    <a:pt x="0" y="27802"/>
                    <a:pt x="3986" y="18178"/>
                    <a:pt x="11082" y="11082"/>
                  </a:cubicBezTo>
                  <a:cubicBezTo>
                    <a:pt x="18178" y="3986"/>
                    <a:pt x="27802" y="0"/>
                    <a:pt x="3783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PREPARACIÓN PROYECTO EN GOOGLE CLOUD PLATAFORM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81951" y="6363364"/>
            <a:ext cx="3996346" cy="2637589"/>
            <a:chOff x="0" y="0"/>
            <a:chExt cx="635000" cy="41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37837" y="0"/>
                  </a:moveTo>
                  <a:lnTo>
                    <a:pt x="597163" y="0"/>
                  </a:lnTo>
                  <a:cubicBezTo>
                    <a:pt x="607198" y="0"/>
                    <a:pt x="616822" y="3986"/>
                    <a:pt x="623918" y="11082"/>
                  </a:cubicBezTo>
                  <a:cubicBezTo>
                    <a:pt x="631014" y="18178"/>
                    <a:pt x="635000" y="27802"/>
                    <a:pt x="635000" y="37837"/>
                  </a:cubicBezTo>
                  <a:lnTo>
                    <a:pt x="635000" y="381263"/>
                  </a:lnTo>
                  <a:cubicBezTo>
                    <a:pt x="635000" y="391298"/>
                    <a:pt x="631014" y="400922"/>
                    <a:pt x="623918" y="408018"/>
                  </a:cubicBezTo>
                  <a:cubicBezTo>
                    <a:pt x="616822" y="415114"/>
                    <a:pt x="607198" y="419100"/>
                    <a:pt x="597163" y="419100"/>
                  </a:cubicBezTo>
                  <a:lnTo>
                    <a:pt x="37837" y="419100"/>
                  </a:lnTo>
                  <a:cubicBezTo>
                    <a:pt x="27802" y="419100"/>
                    <a:pt x="18178" y="415114"/>
                    <a:pt x="11082" y="408018"/>
                  </a:cubicBezTo>
                  <a:cubicBezTo>
                    <a:pt x="3986" y="400922"/>
                    <a:pt x="0" y="391298"/>
                    <a:pt x="0" y="381263"/>
                  </a:cubicBezTo>
                  <a:lnTo>
                    <a:pt x="0" y="37837"/>
                  </a:lnTo>
                  <a:cubicBezTo>
                    <a:pt x="0" y="27802"/>
                    <a:pt x="3986" y="18178"/>
                    <a:pt x="11082" y="11082"/>
                  </a:cubicBezTo>
                  <a:cubicBezTo>
                    <a:pt x="18178" y="3986"/>
                    <a:pt x="27802" y="0"/>
                    <a:pt x="3783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PREPARACIÓN AMBIENTE SUPABASE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97523" y="6363364"/>
            <a:ext cx="3996346" cy="2637589"/>
            <a:chOff x="0" y="0"/>
            <a:chExt cx="635000" cy="41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37837" y="0"/>
                  </a:moveTo>
                  <a:lnTo>
                    <a:pt x="597163" y="0"/>
                  </a:lnTo>
                  <a:cubicBezTo>
                    <a:pt x="607198" y="0"/>
                    <a:pt x="616822" y="3986"/>
                    <a:pt x="623918" y="11082"/>
                  </a:cubicBezTo>
                  <a:cubicBezTo>
                    <a:pt x="631014" y="18178"/>
                    <a:pt x="635000" y="27802"/>
                    <a:pt x="635000" y="37837"/>
                  </a:cubicBezTo>
                  <a:lnTo>
                    <a:pt x="635000" y="381263"/>
                  </a:lnTo>
                  <a:cubicBezTo>
                    <a:pt x="635000" y="391298"/>
                    <a:pt x="631014" y="400922"/>
                    <a:pt x="623918" y="408018"/>
                  </a:cubicBezTo>
                  <a:cubicBezTo>
                    <a:pt x="616822" y="415114"/>
                    <a:pt x="607198" y="419100"/>
                    <a:pt x="597163" y="419100"/>
                  </a:cubicBezTo>
                  <a:lnTo>
                    <a:pt x="37837" y="419100"/>
                  </a:lnTo>
                  <a:cubicBezTo>
                    <a:pt x="27802" y="419100"/>
                    <a:pt x="18178" y="415114"/>
                    <a:pt x="11082" y="408018"/>
                  </a:cubicBezTo>
                  <a:cubicBezTo>
                    <a:pt x="3986" y="400922"/>
                    <a:pt x="0" y="391298"/>
                    <a:pt x="0" y="381263"/>
                  </a:cubicBezTo>
                  <a:lnTo>
                    <a:pt x="0" y="37837"/>
                  </a:lnTo>
                  <a:cubicBezTo>
                    <a:pt x="0" y="27802"/>
                    <a:pt x="3986" y="18178"/>
                    <a:pt x="11082" y="11082"/>
                  </a:cubicBezTo>
                  <a:cubicBezTo>
                    <a:pt x="18178" y="3986"/>
                    <a:pt x="27802" y="0"/>
                    <a:pt x="3783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REUNIR PLANTILLAS DE DOCUMENTOS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300213" y="5798447"/>
            <a:ext cx="1129835" cy="1129835"/>
          </a:xfrm>
          <a:custGeom>
            <a:avLst/>
            <a:gdLst/>
            <a:ahLst/>
            <a:cxnLst/>
            <a:rect l="l" t="t" r="r" b="b"/>
            <a:pathLst>
              <a:path w="1129835" h="1129835">
                <a:moveTo>
                  <a:pt x="0" y="0"/>
                </a:moveTo>
                <a:lnTo>
                  <a:pt x="1129835" y="0"/>
                </a:lnTo>
                <a:lnTo>
                  <a:pt x="1129835" y="1129835"/>
                </a:lnTo>
                <a:lnTo>
                  <a:pt x="0" y="112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Resumen Sprint 0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713380" y="5798447"/>
            <a:ext cx="1129835" cy="1129835"/>
          </a:xfrm>
          <a:custGeom>
            <a:avLst/>
            <a:gdLst/>
            <a:ahLst/>
            <a:cxnLst/>
            <a:rect l="l" t="t" r="r" b="b"/>
            <a:pathLst>
              <a:path w="1129835" h="1129835">
                <a:moveTo>
                  <a:pt x="0" y="0"/>
                </a:moveTo>
                <a:lnTo>
                  <a:pt x="1129835" y="0"/>
                </a:lnTo>
                <a:lnTo>
                  <a:pt x="1129835" y="1129835"/>
                </a:lnTo>
                <a:lnTo>
                  <a:pt x="0" y="112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6129465" y="5798447"/>
            <a:ext cx="1129835" cy="1129835"/>
          </a:xfrm>
          <a:custGeom>
            <a:avLst/>
            <a:gdLst/>
            <a:ahLst/>
            <a:cxnLst/>
            <a:rect l="l" t="t" r="r" b="b"/>
            <a:pathLst>
              <a:path w="1129835" h="1129835">
                <a:moveTo>
                  <a:pt x="0" y="0"/>
                </a:moveTo>
                <a:lnTo>
                  <a:pt x="1129835" y="0"/>
                </a:lnTo>
                <a:lnTo>
                  <a:pt x="1129835" y="1129835"/>
                </a:lnTo>
                <a:lnTo>
                  <a:pt x="0" y="112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511582" y="229849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88625" y="5396302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Tareas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055757" y="3173937"/>
            <a:ext cx="3622400" cy="1044191"/>
            <a:chOff x="0" y="0"/>
            <a:chExt cx="635000" cy="1830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" cy="183045"/>
            </a:xfrm>
            <a:custGeom>
              <a:avLst/>
              <a:gdLst/>
              <a:ahLst/>
              <a:cxnLst/>
              <a:rect l="l" t="t" r="r" b="b"/>
              <a:pathLst>
                <a:path w="635000" h="183045">
                  <a:moveTo>
                    <a:pt x="41743" y="0"/>
                  </a:moveTo>
                  <a:lnTo>
                    <a:pt x="593257" y="0"/>
                  </a:lnTo>
                  <a:cubicBezTo>
                    <a:pt x="616311" y="0"/>
                    <a:pt x="635000" y="18689"/>
                    <a:pt x="635000" y="41743"/>
                  </a:cubicBezTo>
                  <a:lnTo>
                    <a:pt x="635000" y="141302"/>
                  </a:lnTo>
                  <a:cubicBezTo>
                    <a:pt x="635000" y="164356"/>
                    <a:pt x="616311" y="183045"/>
                    <a:pt x="593257" y="183045"/>
                  </a:cubicBezTo>
                  <a:lnTo>
                    <a:pt x="41743" y="183045"/>
                  </a:lnTo>
                  <a:cubicBezTo>
                    <a:pt x="30672" y="183045"/>
                    <a:pt x="20055" y="178647"/>
                    <a:pt x="12226" y="170819"/>
                  </a:cubicBezTo>
                  <a:cubicBezTo>
                    <a:pt x="4398" y="162990"/>
                    <a:pt x="0" y="152373"/>
                    <a:pt x="0" y="141302"/>
                  </a:cubicBezTo>
                  <a:lnTo>
                    <a:pt x="0" y="41743"/>
                  </a:lnTo>
                  <a:cubicBezTo>
                    <a:pt x="0" y="18689"/>
                    <a:pt x="18689" y="0"/>
                    <a:pt x="41743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35000" cy="22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 SEMANA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845154" y="216408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Evidencias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24077" y="3016193"/>
            <a:ext cx="2358462" cy="1556585"/>
            <a:chOff x="0" y="0"/>
            <a:chExt cx="635000" cy="41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114" y="0"/>
                  </a:moveTo>
                  <a:lnTo>
                    <a:pt x="570886" y="0"/>
                  </a:lnTo>
                  <a:cubicBezTo>
                    <a:pt x="606295" y="0"/>
                    <a:pt x="635000" y="28705"/>
                    <a:pt x="635000" y="64114"/>
                  </a:cubicBezTo>
                  <a:lnTo>
                    <a:pt x="635000" y="354986"/>
                  </a:lnTo>
                  <a:cubicBezTo>
                    <a:pt x="635000" y="390395"/>
                    <a:pt x="606295" y="419100"/>
                    <a:pt x="570886" y="419100"/>
                  </a:cubicBezTo>
                  <a:lnTo>
                    <a:pt x="64114" y="419100"/>
                  </a:lnTo>
                  <a:cubicBezTo>
                    <a:pt x="28705" y="419100"/>
                    <a:pt x="0" y="390395"/>
                    <a:pt x="0" y="354986"/>
                  </a:cubicBezTo>
                  <a:lnTo>
                    <a:pt x="0" y="64114"/>
                  </a:lnTo>
                  <a:cubicBezTo>
                    <a:pt x="0" y="28705"/>
                    <a:pt x="28705" y="0"/>
                    <a:pt x="64114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BURNDOWN CHART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818682" y="3016193"/>
            <a:ext cx="2564379" cy="1556585"/>
            <a:chOff x="0" y="0"/>
            <a:chExt cx="690442" cy="41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58965" y="0"/>
                  </a:moveTo>
                  <a:lnTo>
                    <a:pt x="631476" y="0"/>
                  </a:lnTo>
                  <a:cubicBezTo>
                    <a:pt x="647115" y="0"/>
                    <a:pt x="662113" y="6212"/>
                    <a:pt x="673171" y="17271"/>
                  </a:cubicBezTo>
                  <a:cubicBezTo>
                    <a:pt x="684229" y="28329"/>
                    <a:pt x="690442" y="43327"/>
                    <a:pt x="690442" y="58965"/>
                  </a:cubicBezTo>
                  <a:lnTo>
                    <a:pt x="690442" y="360135"/>
                  </a:lnTo>
                  <a:cubicBezTo>
                    <a:pt x="690442" y="375773"/>
                    <a:pt x="684229" y="390771"/>
                    <a:pt x="673171" y="401829"/>
                  </a:cubicBezTo>
                  <a:cubicBezTo>
                    <a:pt x="662113" y="412888"/>
                    <a:pt x="647115" y="419100"/>
                    <a:pt x="631476" y="419100"/>
                  </a:cubicBezTo>
                  <a:lnTo>
                    <a:pt x="58965" y="419100"/>
                  </a:lnTo>
                  <a:cubicBezTo>
                    <a:pt x="43327" y="419100"/>
                    <a:pt x="28329" y="412888"/>
                    <a:pt x="17271" y="401829"/>
                  </a:cubicBezTo>
                  <a:cubicBezTo>
                    <a:pt x="6212" y="390771"/>
                    <a:pt x="0" y="375773"/>
                    <a:pt x="0" y="360135"/>
                  </a:cubicBezTo>
                  <a:lnTo>
                    <a:pt x="0" y="58965"/>
                  </a:lnTo>
                  <a:cubicBezTo>
                    <a:pt x="0" y="43327"/>
                    <a:pt x="6212" y="28329"/>
                    <a:pt x="17271" y="17271"/>
                  </a:cubicBezTo>
                  <a:cubicBezTo>
                    <a:pt x="28329" y="6212"/>
                    <a:pt x="43327" y="0"/>
                    <a:pt x="5896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0442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RETROSPECTIVE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014706" y="3016193"/>
            <a:ext cx="2358462" cy="1556585"/>
            <a:chOff x="0" y="0"/>
            <a:chExt cx="635000" cy="41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114" y="0"/>
                  </a:moveTo>
                  <a:lnTo>
                    <a:pt x="570886" y="0"/>
                  </a:lnTo>
                  <a:cubicBezTo>
                    <a:pt x="606295" y="0"/>
                    <a:pt x="635000" y="28705"/>
                    <a:pt x="635000" y="64114"/>
                  </a:cubicBezTo>
                  <a:lnTo>
                    <a:pt x="635000" y="354986"/>
                  </a:lnTo>
                  <a:cubicBezTo>
                    <a:pt x="635000" y="390395"/>
                    <a:pt x="606295" y="419100"/>
                    <a:pt x="570886" y="419100"/>
                  </a:cubicBezTo>
                  <a:lnTo>
                    <a:pt x="64114" y="419100"/>
                  </a:lnTo>
                  <a:cubicBezTo>
                    <a:pt x="28705" y="419100"/>
                    <a:pt x="0" y="390395"/>
                    <a:pt x="0" y="354986"/>
                  </a:cubicBezTo>
                  <a:lnTo>
                    <a:pt x="0" y="64114"/>
                  </a:lnTo>
                  <a:cubicBezTo>
                    <a:pt x="0" y="28705"/>
                    <a:pt x="28705" y="0"/>
                    <a:pt x="64114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DAILY MEETING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0649150" y="2682805"/>
            <a:ext cx="666777" cy="666777"/>
          </a:xfrm>
          <a:custGeom>
            <a:avLst/>
            <a:gdLst/>
            <a:ahLst/>
            <a:cxnLst/>
            <a:rect l="l" t="t" r="r" b="b"/>
            <a:pathLst>
              <a:path w="666777" h="666777">
                <a:moveTo>
                  <a:pt x="0" y="0"/>
                </a:moveTo>
                <a:lnTo>
                  <a:pt x="666777" y="0"/>
                </a:lnTo>
                <a:lnTo>
                  <a:pt x="666777" y="666777"/>
                </a:lnTo>
                <a:lnTo>
                  <a:pt x="0" y="666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3843756" y="2682805"/>
            <a:ext cx="666777" cy="666777"/>
          </a:xfrm>
          <a:custGeom>
            <a:avLst/>
            <a:gdLst/>
            <a:ahLst/>
            <a:cxnLst/>
            <a:rect l="l" t="t" r="r" b="b"/>
            <a:pathLst>
              <a:path w="666777" h="666777">
                <a:moveTo>
                  <a:pt x="0" y="0"/>
                </a:moveTo>
                <a:lnTo>
                  <a:pt x="666777" y="0"/>
                </a:lnTo>
                <a:lnTo>
                  <a:pt x="666777" y="666777"/>
                </a:lnTo>
                <a:lnTo>
                  <a:pt x="0" y="666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7040083" y="2682805"/>
            <a:ext cx="666777" cy="666777"/>
          </a:xfrm>
          <a:custGeom>
            <a:avLst/>
            <a:gdLst/>
            <a:ahLst/>
            <a:cxnLst/>
            <a:rect l="l" t="t" r="r" b="b"/>
            <a:pathLst>
              <a:path w="666777" h="666777">
                <a:moveTo>
                  <a:pt x="0" y="0"/>
                </a:moveTo>
                <a:lnTo>
                  <a:pt x="666777" y="0"/>
                </a:lnTo>
                <a:lnTo>
                  <a:pt x="666777" y="666777"/>
                </a:lnTo>
                <a:lnTo>
                  <a:pt x="0" y="666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4920" y="2087881"/>
            <a:ext cx="16678160" cy="7046523"/>
          </a:xfrm>
          <a:custGeom>
            <a:avLst/>
            <a:gdLst/>
            <a:ahLst/>
            <a:cxnLst/>
            <a:rect l="l" t="t" r="r" b="b"/>
            <a:pathLst>
              <a:path w="16678160" h="7046523">
                <a:moveTo>
                  <a:pt x="0" y="0"/>
                </a:moveTo>
                <a:lnTo>
                  <a:pt x="16678160" y="0"/>
                </a:lnTo>
                <a:lnTo>
                  <a:pt x="16678160" y="7046522"/>
                </a:lnTo>
                <a:lnTo>
                  <a:pt x="0" y="7046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Burndown Chart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Retrospective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F692FD-907E-865B-2A23-816631C4D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8" y="2552700"/>
            <a:ext cx="17097826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271" y="3481663"/>
            <a:ext cx="13645457" cy="166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Iteración Sprint 1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Resumen Sprint 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58197" y="6500696"/>
            <a:ext cx="2351605" cy="1552059"/>
            <a:chOff x="0" y="0"/>
            <a:chExt cx="635000" cy="41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CRUD DE USUARIO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43514" y="6500696"/>
            <a:ext cx="2351605" cy="1552059"/>
            <a:chOff x="0" y="0"/>
            <a:chExt cx="635000" cy="41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CONFIGURACIÓN DE PERMISOS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30246" y="6500696"/>
            <a:ext cx="2351605" cy="1552059"/>
            <a:chOff x="0" y="0"/>
            <a:chExt cx="635000" cy="41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PIPELINE DE INGESTA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677382" y="6168277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8862700" y="6168277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2049734" y="6168277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511582" y="229849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88874" y="5596777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Tareas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055757" y="3173937"/>
            <a:ext cx="3622400" cy="1044191"/>
            <a:chOff x="0" y="0"/>
            <a:chExt cx="635000" cy="1830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" cy="183045"/>
            </a:xfrm>
            <a:custGeom>
              <a:avLst/>
              <a:gdLst/>
              <a:ahLst/>
              <a:cxnLst/>
              <a:rect l="l" t="t" r="r" b="b"/>
              <a:pathLst>
                <a:path w="635000" h="183045">
                  <a:moveTo>
                    <a:pt x="41743" y="0"/>
                  </a:moveTo>
                  <a:lnTo>
                    <a:pt x="593257" y="0"/>
                  </a:lnTo>
                  <a:cubicBezTo>
                    <a:pt x="616311" y="0"/>
                    <a:pt x="635000" y="18689"/>
                    <a:pt x="635000" y="41743"/>
                  </a:cubicBezTo>
                  <a:lnTo>
                    <a:pt x="635000" y="141302"/>
                  </a:lnTo>
                  <a:cubicBezTo>
                    <a:pt x="635000" y="164356"/>
                    <a:pt x="616311" y="183045"/>
                    <a:pt x="593257" y="183045"/>
                  </a:cubicBezTo>
                  <a:lnTo>
                    <a:pt x="41743" y="183045"/>
                  </a:lnTo>
                  <a:cubicBezTo>
                    <a:pt x="30672" y="183045"/>
                    <a:pt x="20055" y="178647"/>
                    <a:pt x="12226" y="170819"/>
                  </a:cubicBezTo>
                  <a:cubicBezTo>
                    <a:pt x="4398" y="162990"/>
                    <a:pt x="0" y="152373"/>
                    <a:pt x="0" y="141302"/>
                  </a:cubicBezTo>
                  <a:lnTo>
                    <a:pt x="0" y="41743"/>
                  </a:lnTo>
                  <a:cubicBezTo>
                    <a:pt x="0" y="18689"/>
                    <a:pt x="18689" y="0"/>
                    <a:pt x="41743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35000" cy="22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 SEMANAS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845154" y="216408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Evidencias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962329" y="2795294"/>
            <a:ext cx="1701950" cy="1123287"/>
            <a:chOff x="0" y="0"/>
            <a:chExt cx="635000" cy="41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BURNDOWN CHART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67669" y="2795294"/>
            <a:ext cx="1850546" cy="1123287"/>
            <a:chOff x="0" y="0"/>
            <a:chExt cx="690442" cy="41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690442" cy="43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b="1" spc="166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RETROSPECTIVE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574034" y="2795294"/>
            <a:ext cx="1701950" cy="1123287"/>
            <a:chOff x="0" y="0"/>
            <a:chExt cx="635000" cy="41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DAILY MEETING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2423694" y="2554709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4729034" y="2554709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7035617" y="2554709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8" name="Group 38"/>
          <p:cNvGrpSpPr/>
          <p:nvPr/>
        </p:nvGrpSpPr>
        <p:grpSpPr>
          <a:xfrm>
            <a:off x="10962329" y="4159165"/>
            <a:ext cx="1701950" cy="1123287"/>
            <a:chOff x="0" y="0"/>
            <a:chExt cx="635000" cy="419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IMPEDIMENT LOG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267669" y="4159165"/>
            <a:ext cx="1850546" cy="1123287"/>
            <a:chOff x="0" y="0"/>
            <a:chExt cx="690442" cy="419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690442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REVIEW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574034" y="4159165"/>
            <a:ext cx="1701950" cy="1123287"/>
            <a:chOff x="0" y="0"/>
            <a:chExt cx="635000" cy="419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BACKLOG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2423694" y="3918580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4729034" y="3918580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7035617" y="3918580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0"/>
                </a:lnTo>
                <a:lnTo>
                  <a:pt x="0" y="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3658197" y="8222810"/>
            <a:ext cx="2351605" cy="1552059"/>
            <a:chOff x="0" y="0"/>
            <a:chExt cx="635000" cy="4191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LIMPIEZA DE DATOS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792395" y="8222810"/>
            <a:ext cx="2351605" cy="1552059"/>
            <a:chOff x="0" y="0"/>
            <a:chExt cx="635000" cy="4191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CREACIÓN MODELO DATA WAREHOUSE</a:t>
              </a:r>
            </a:p>
          </p:txBody>
        </p:sp>
      </p:grpSp>
      <p:sp>
        <p:nvSpPr>
          <p:cNvPr id="56" name="Freeform 56"/>
          <p:cNvSpPr/>
          <p:nvPr/>
        </p:nvSpPr>
        <p:spPr>
          <a:xfrm>
            <a:off x="5677382" y="7890391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7" name="Freeform 57"/>
          <p:cNvSpPr/>
          <p:nvPr/>
        </p:nvSpPr>
        <p:spPr>
          <a:xfrm>
            <a:off x="8862700" y="7890391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8" name="Group 58"/>
          <p:cNvGrpSpPr/>
          <p:nvPr/>
        </p:nvGrpSpPr>
        <p:grpSpPr>
          <a:xfrm>
            <a:off x="12945976" y="6581879"/>
            <a:ext cx="2351605" cy="1552059"/>
            <a:chOff x="0" y="0"/>
            <a:chExt cx="635000" cy="419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VISTA GEOGRÁFICA POWER BI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4965464" y="624946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2" name="Group 62"/>
          <p:cNvGrpSpPr/>
          <p:nvPr/>
        </p:nvGrpSpPr>
        <p:grpSpPr>
          <a:xfrm>
            <a:off x="10030246" y="8222810"/>
            <a:ext cx="2351605" cy="1552059"/>
            <a:chOff x="0" y="0"/>
            <a:chExt cx="635000" cy="4191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VISTA COLEGIO EN POWER BI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12091275" y="8052756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6" name="Group 66"/>
          <p:cNvGrpSpPr/>
          <p:nvPr/>
        </p:nvGrpSpPr>
        <p:grpSpPr>
          <a:xfrm>
            <a:off x="8884492" y="3356937"/>
            <a:ext cx="1701950" cy="1123287"/>
            <a:chOff x="0" y="0"/>
            <a:chExt cx="635000" cy="4191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PLAN DE PRUEBAS</a:t>
              </a:r>
            </a:p>
          </p:txBody>
        </p:sp>
      </p:grpSp>
      <p:sp>
        <p:nvSpPr>
          <p:cNvPr id="69" name="Freeform 69"/>
          <p:cNvSpPr/>
          <p:nvPr/>
        </p:nvSpPr>
        <p:spPr>
          <a:xfrm>
            <a:off x="10345856" y="3236644"/>
            <a:ext cx="481170" cy="481170"/>
          </a:xfrm>
          <a:custGeom>
            <a:avLst/>
            <a:gdLst/>
            <a:ahLst/>
            <a:cxnLst/>
            <a:rect l="l" t="t" r="r" b="b"/>
            <a:pathLst>
              <a:path w="481170" h="481170">
                <a:moveTo>
                  <a:pt x="0" y="0"/>
                </a:moveTo>
                <a:lnTo>
                  <a:pt x="481170" y="0"/>
                </a:lnTo>
                <a:lnTo>
                  <a:pt x="481170" y="481171"/>
                </a:lnTo>
                <a:lnTo>
                  <a:pt x="0" y="48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351905" cy="1345845"/>
            <a:chOff x="0" y="0"/>
            <a:chExt cx="4570049" cy="3544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0049" cy="354461"/>
            </a:xfrm>
            <a:custGeom>
              <a:avLst/>
              <a:gdLst/>
              <a:ahLst/>
              <a:cxnLst/>
              <a:rect l="l" t="t" r="r" b="b"/>
              <a:pathLst>
                <a:path w="4570049" h="354461">
                  <a:moveTo>
                    <a:pt x="7139" y="0"/>
                  </a:moveTo>
                  <a:lnTo>
                    <a:pt x="4562911" y="0"/>
                  </a:lnTo>
                  <a:cubicBezTo>
                    <a:pt x="4564804" y="0"/>
                    <a:pt x="4566620" y="752"/>
                    <a:pt x="4567958" y="2091"/>
                  </a:cubicBezTo>
                  <a:cubicBezTo>
                    <a:pt x="4569297" y="3430"/>
                    <a:pt x="4570049" y="5245"/>
                    <a:pt x="4570049" y="7139"/>
                  </a:cubicBezTo>
                  <a:lnTo>
                    <a:pt x="4570049" y="347323"/>
                  </a:lnTo>
                  <a:cubicBezTo>
                    <a:pt x="4570049" y="349216"/>
                    <a:pt x="4569297" y="351032"/>
                    <a:pt x="4567958" y="352370"/>
                  </a:cubicBezTo>
                  <a:cubicBezTo>
                    <a:pt x="4566620" y="353709"/>
                    <a:pt x="4564804" y="354461"/>
                    <a:pt x="4562911" y="354461"/>
                  </a:cubicBezTo>
                  <a:lnTo>
                    <a:pt x="7139" y="354461"/>
                  </a:lnTo>
                  <a:cubicBezTo>
                    <a:pt x="5245" y="354461"/>
                    <a:pt x="3430" y="353709"/>
                    <a:pt x="2091" y="352370"/>
                  </a:cubicBezTo>
                  <a:cubicBezTo>
                    <a:pt x="752" y="351032"/>
                    <a:pt x="0" y="349216"/>
                    <a:pt x="0" y="347323"/>
                  </a:cubicBezTo>
                  <a:lnTo>
                    <a:pt x="0" y="7139"/>
                  </a:lnTo>
                  <a:cubicBezTo>
                    <a:pt x="0" y="5245"/>
                    <a:pt x="752" y="3430"/>
                    <a:pt x="2091" y="2091"/>
                  </a:cubicBezTo>
                  <a:cubicBezTo>
                    <a:pt x="3430" y="752"/>
                    <a:pt x="5245" y="0"/>
                    <a:pt x="7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70049" cy="402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48030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81140" y="2058933"/>
          <a:ext cx="5502161" cy="7694552"/>
        </p:xfrm>
        <a:graphic>
          <a:graphicData uri="http://schemas.openxmlformats.org/drawingml/2006/table">
            <a:tbl>
              <a:tblPr/>
              <a:tblGrid>
                <a:gridCol w="142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3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Contexto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Problema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Necesidad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Solución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Historia de Usuarios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Product Backlog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Arquitectura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Modelo de Datos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Metodología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94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10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Evidencias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4563624" y="538263"/>
            <a:ext cx="9160752" cy="103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Tabla de Contenidos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6387084" y="2809772"/>
          <a:ext cx="5502161" cy="5394759"/>
        </p:xfrm>
        <a:graphic>
          <a:graphicData uri="http://schemas.openxmlformats.org/drawingml/2006/table">
            <a:tbl>
              <a:tblPr/>
              <a:tblGrid>
                <a:gridCol w="142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3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Roles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Iteración por Sprint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Cronograma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Presupuesto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Demo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0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Conclusión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208800" y="3576370"/>
          <a:ext cx="5502161" cy="3861564"/>
        </p:xfrm>
        <a:graphic>
          <a:graphicData uri="http://schemas.openxmlformats.org/drawingml/2006/table">
            <a:tbl>
              <a:tblPr/>
              <a:tblGrid>
                <a:gridCol w="142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3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3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12.1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Resumen Sprint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3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12.2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Sprint Backlog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3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12.3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Burndown Chart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3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12.4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Impediment Log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3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12.5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Sprint Review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AutoShape 10"/>
          <p:cNvSpPr/>
          <p:nvPr/>
        </p:nvSpPr>
        <p:spPr>
          <a:xfrm>
            <a:off x="11892302" y="3922621"/>
            <a:ext cx="33346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Backlog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A203375-C678-A6B1-1E17-32C0A5D3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9" y="2171700"/>
            <a:ext cx="16588341" cy="6324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28700" y="2087881"/>
            <a:ext cx="16678160" cy="7004827"/>
          </a:xfrm>
          <a:custGeom>
            <a:avLst/>
            <a:gdLst/>
            <a:ahLst/>
            <a:cxnLst/>
            <a:rect l="l" t="t" r="r" b="b"/>
            <a:pathLst>
              <a:path w="16678160" h="7004827">
                <a:moveTo>
                  <a:pt x="0" y="0"/>
                </a:moveTo>
                <a:lnTo>
                  <a:pt x="16678160" y="0"/>
                </a:lnTo>
                <a:lnTo>
                  <a:pt x="16678160" y="7004827"/>
                </a:lnTo>
                <a:lnTo>
                  <a:pt x="0" y="700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Burndown Chart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Impediment 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B21EF7-646F-ED79-C2E1-BE6DFF0D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5" y="2171700"/>
            <a:ext cx="17812130" cy="630364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87881"/>
            <a:ext cx="16230600" cy="1584980"/>
            <a:chOff x="0" y="0"/>
            <a:chExt cx="4274726" cy="417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417443"/>
            </a:xfrm>
            <a:custGeom>
              <a:avLst/>
              <a:gdLst/>
              <a:ahLst/>
              <a:cxnLst/>
              <a:rect l="l" t="t" r="r" b="b"/>
              <a:pathLst>
                <a:path w="4274726" h="41744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93117"/>
                  </a:lnTo>
                  <a:cubicBezTo>
                    <a:pt x="4274726" y="406552"/>
                    <a:pt x="4263834" y="417443"/>
                    <a:pt x="4250399" y="417443"/>
                  </a:cubicBezTo>
                  <a:lnTo>
                    <a:pt x="24327" y="417443"/>
                  </a:lnTo>
                  <a:cubicBezTo>
                    <a:pt x="17875" y="417443"/>
                    <a:pt x="11687" y="414880"/>
                    <a:pt x="7125" y="410318"/>
                  </a:cubicBezTo>
                  <a:cubicBezTo>
                    <a:pt x="2563" y="405756"/>
                    <a:pt x="0" y="399568"/>
                    <a:pt x="0" y="39311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446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796112"/>
            <a:ext cx="4741747" cy="2225164"/>
            <a:chOff x="0" y="0"/>
            <a:chExt cx="1248855" cy="586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8855" cy="586051"/>
            </a:xfrm>
            <a:custGeom>
              <a:avLst/>
              <a:gdLst/>
              <a:ahLst/>
              <a:cxnLst/>
              <a:rect l="l" t="t" r="r" b="b"/>
              <a:pathLst>
                <a:path w="1248855" h="586051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502783"/>
                  </a:lnTo>
                  <a:cubicBezTo>
                    <a:pt x="1248855" y="548771"/>
                    <a:pt x="1211575" y="586051"/>
                    <a:pt x="1165587" y="586051"/>
                  </a:cubicBezTo>
                  <a:lnTo>
                    <a:pt x="83268" y="586051"/>
                  </a:lnTo>
                  <a:cubicBezTo>
                    <a:pt x="61184" y="586051"/>
                    <a:pt x="40005" y="577278"/>
                    <a:pt x="24389" y="561663"/>
                  </a:cubicBezTo>
                  <a:cubicBezTo>
                    <a:pt x="8773" y="546047"/>
                    <a:pt x="0" y="524867"/>
                    <a:pt x="0" y="502783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48855" cy="614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89622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216" y="2319666"/>
            <a:ext cx="15859718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DISEÑAR UN REPOSITORIO ÚNICO DE INFORMACIÓN QUE PERMITA AL ÁREA DE ADMISIÓN CONSULTAR DATOS RELEVANTES DE MANERA EFICIENTE Y EN TIEMPO REAL.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97563" y="6227507"/>
            <a:ext cx="3604022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 MÉTRICAS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PLANIFICADAS: 9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COMPLETADAS: 8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908611" y="5535445"/>
            <a:ext cx="11276033" cy="1596325"/>
            <a:chOff x="0" y="0"/>
            <a:chExt cx="2969820" cy="420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69820" cy="420431"/>
            </a:xfrm>
            <a:custGeom>
              <a:avLst/>
              <a:gdLst/>
              <a:ahLst/>
              <a:cxnLst/>
              <a:rect l="l" t="t" r="r" b="b"/>
              <a:pathLst>
                <a:path w="2969820" h="420431">
                  <a:moveTo>
                    <a:pt x="35016" y="0"/>
                  </a:moveTo>
                  <a:lnTo>
                    <a:pt x="2934804" y="0"/>
                  </a:lnTo>
                  <a:cubicBezTo>
                    <a:pt x="2944091" y="0"/>
                    <a:pt x="2952997" y="3689"/>
                    <a:pt x="2959564" y="10256"/>
                  </a:cubicBezTo>
                  <a:cubicBezTo>
                    <a:pt x="2966130" y="16823"/>
                    <a:pt x="2969820" y="25729"/>
                    <a:pt x="2969820" y="35016"/>
                  </a:cubicBezTo>
                  <a:lnTo>
                    <a:pt x="2969820" y="385416"/>
                  </a:lnTo>
                  <a:cubicBezTo>
                    <a:pt x="2969820" y="394702"/>
                    <a:pt x="2966130" y="403609"/>
                    <a:pt x="2959564" y="410175"/>
                  </a:cubicBezTo>
                  <a:cubicBezTo>
                    <a:pt x="2952997" y="416742"/>
                    <a:pt x="2944091" y="420431"/>
                    <a:pt x="2934804" y="420431"/>
                  </a:cubicBezTo>
                  <a:lnTo>
                    <a:pt x="35016" y="420431"/>
                  </a:lnTo>
                  <a:cubicBezTo>
                    <a:pt x="25729" y="420431"/>
                    <a:pt x="16823" y="416742"/>
                    <a:pt x="10256" y="410175"/>
                  </a:cubicBezTo>
                  <a:cubicBezTo>
                    <a:pt x="3689" y="403609"/>
                    <a:pt x="0" y="394702"/>
                    <a:pt x="0" y="385416"/>
                  </a:cubicBezTo>
                  <a:lnTo>
                    <a:pt x="0" y="35016"/>
                  </a:lnTo>
                  <a:cubicBezTo>
                    <a:pt x="0" y="25729"/>
                    <a:pt x="3689" y="16823"/>
                    <a:pt x="10256" y="10256"/>
                  </a:cubicBezTo>
                  <a:cubicBezTo>
                    <a:pt x="16823" y="3689"/>
                    <a:pt x="25729" y="0"/>
                    <a:pt x="35016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969820" cy="44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62975" y="5767537"/>
            <a:ext cx="1087804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POSITIVO: LA VISTA DEL COLEGIO, ME GUSTA QUE TENGA EL MAPA DEL SECTOR PARA MAS CLARIDAD AL MOMENTO DE PLANIFICAR EL VIAJE.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143652" y="4395844"/>
            <a:ext cx="4741747" cy="834420"/>
            <a:chOff x="0" y="0"/>
            <a:chExt cx="1248855" cy="219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8855" cy="219765"/>
            </a:xfrm>
            <a:custGeom>
              <a:avLst/>
              <a:gdLst/>
              <a:ahLst/>
              <a:cxnLst/>
              <a:rect l="l" t="t" r="r" b="b"/>
              <a:pathLst>
                <a:path w="1248855" h="219765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136497"/>
                  </a:lnTo>
                  <a:cubicBezTo>
                    <a:pt x="1248855" y="158581"/>
                    <a:pt x="1240082" y="179760"/>
                    <a:pt x="1224466" y="195376"/>
                  </a:cubicBezTo>
                  <a:cubicBezTo>
                    <a:pt x="1208851" y="210992"/>
                    <a:pt x="1187671" y="219765"/>
                    <a:pt x="1165587" y="219765"/>
                  </a:cubicBezTo>
                  <a:lnTo>
                    <a:pt x="83268" y="219765"/>
                  </a:lnTo>
                  <a:cubicBezTo>
                    <a:pt x="37281" y="219765"/>
                    <a:pt x="0" y="182484"/>
                    <a:pt x="0" y="136497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248855" cy="248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55899" y="4579922"/>
            <a:ext cx="415242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FEEDBACK DEL PRODUCT OWNER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79538" y="7432849"/>
            <a:ext cx="11276033" cy="691120"/>
            <a:chOff x="0" y="0"/>
            <a:chExt cx="2969820" cy="1820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69820" cy="182023"/>
            </a:xfrm>
            <a:custGeom>
              <a:avLst/>
              <a:gdLst/>
              <a:ahLst/>
              <a:cxnLst/>
              <a:rect l="l" t="t" r="r" b="b"/>
              <a:pathLst>
                <a:path w="2969820" h="182023">
                  <a:moveTo>
                    <a:pt x="35016" y="0"/>
                  </a:moveTo>
                  <a:lnTo>
                    <a:pt x="2934804" y="0"/>
                  </a:lnTo>
                  <a:cubicBezTo>
                    <a:pt x="2944091" y="0"/>
                    <a:pt x="2952997" y="3689"/>
                    <a:pt x="2959564" y="10256"/>
                  </a:cubicBezTo>
                  <a:cubicBezTo>
                    <a:pt x="2966130" y="16823"/>
                    <a:pt x="2969820" y="25729"/>
                    <a:pt x="2969820" y="35016"/>
                  </a:cubicBezTo>
                  <a:lnTo>
                    <a:pt x="2969820" y="147008"/>
                  </a:lnTo>
                  <a:cubicBezTo>
                    <a:pt x="2969820" y="156294"/>
                    <a:pt x="2966130" y="165201"/>
                    <a:pt x="2959564" y="171767"/>
                  </a:cubicBezTo>
                  <a:cubicBezTo>
                    <a:pt x="2952997" y="178334"/>
                    <a:pt x="2944091" y="182023"/>
                    <a:pt x="2934804" y="182023"/>
                  </a:cubicBezTo>
                  <a:lnTo>
                    <a:pt x="35016" y="182023"/>
                  </a:lnTo>
                  <a:cubicBezTo>
                    <a:pt x="25729" y="182023"/>
                    <a:pt x="16823" y="178334"/>
                    <a:pt x="10256" y="171767"/>
                  </a:cubicBezTo>
                  <a:cubicBezTo>
                    <a:pt x="3689" y="165201"/>
                    <a:pt x="0" y="156294"/>
                    <a:pt x="0" y="147008"/>
                  </a:cubicBezTo>
                  <a:lnTo>
                    <a:pt x="0" y="35016"/>
                  </a:lnTo>
                  <a:cubicBezTo>
                    <a:pt x="0" y="25729"/>
                    <a:pt x="3689" y="16823"/>
                    <a:pt x="10256" y="10256"/>
                  </a:cubicBezTo>
                  <a:cubicBezTo>
                    <a:pt x="16823" y="3689"/>
                    <a:pt x="25729" y="0"/>
                    <a:pt x="35016" y="0"/>
                  </a:cubicBezTo>
                  <a:close/>
                </a:path>
              </a:pathLst>
            </a:custGeom>
            <a:solidFill>
              <a:srgbClr val="E0666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2969820" cy="21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96200" y="7596567"/>
            <a:ext cx="9563100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MEJORAR: NADA POR EL MOMENTO.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271" y="3481663"/>
            <a:ext cx="13645457" cy="166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Iteración Sprint 2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3325777" y="6523178"/>
            <a:ext cx="2351605" cy="1552059"/>
            <a:chOff x="0" y="0"/>
            <a:chExt cx="635000" cy="41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ACCESO SEGURO AL DASHBOARD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2189" y="6500696"/>
            <a:ext cx="2351605" cy="1552059"/>
            <a:chOff x="0" y="0"/>
            <a:chExt cx="635000" cy="41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VISUALIZACIÓN DE TENDENCIAS HISTÓRICAS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4563" y="6500696"/>
            <a:ext cx="2351605" cy="1552059"/>
            <a:chOff x="0" y="0"/>
            <a:chExt cx="635000" cy="41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192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FILTRO TIPO DE ESTABLECIMIENTO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302106" y="6278653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2055757" y="3173937"/>
            <a:ext cx="3622400" cy="1044191"/>
            <a:chOff x="0" y="0"/>
            <a:chExt cx="635000" cy="1830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" cy="183045"/>
            </a:xfrm>
            <a:custGeom>
              <a:avLst/>
              <a:gdLst/>
              <a:ahLst/>
              <a:cxnLst/>
              <a:rect l="l" t="t" r="r" b="b"/>
              <a:pathLst>
                <a:path w="635000" h="183045">
                  <a:moveTo>
                    <a:pt x="41743" y="0"/>
                  </a:moveTo>
                  <a:lnTo>
                    <a:pt x="593257" y="0"/>
                  </a:lnTo>
                  <a:cubicBezTo>
                    <a:pt x="616311" y="0"/>
                    <a:pt x="635000" y="18689"/>
                    <a:pt x="635000" y="41743"/>
                  </a:cubicBezTo>
                  <a:lnTo>
                    <a:pt x="635000" y="141302"/>
                  </a:lnTo>
                  <a:cubicBezTo>
                    <a:pt x="635000" y="164356"/>
                    <a:pt x="616311" y="183045"/>
                    <a:pt x="593257" y="183045"/>
                  </a:cubicBezTo>
                  <a:lnTo>
                    <a:pt x="41743" y="183045"/>
                  </a:lnTo>
                  <a:cubicBezTo>
                    <a:pt x="30672" y="183045"/>
                    <a:pt x="20055" y="178647"/>
                    <a:pt x="12226" y="170819"/>
                  </a:cubicBezTo>
                  <a:cubicBezTo>
                    <a:pt x="4398" y="162990"/>
                    <a:pt x="0" y="152373"/>
                    <a:pt x="0" y="141302"/>
                  </a:cubicBezTo>
                  <a:lnTo>
                    <a:pt x="0" y="41743"/>
                  </a:lnTo>
                  <a:cubicBezTo>
                    <a:pt x="0" y="18689"/>
                    <a:pt x="18689" y="0"/>
                    <a:pt x="41743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35000" cy="22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 SEMANAS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45154" y="216408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Evidencias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301799" y="2795294"/>
            <a:ext cx="1701950" cy="1123287"/>
            <a:chOff x="0" y="0"/>
            <a:chExt cx="635000" cy="41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BURNDOWN CHART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07139" y="2795294"/>
            <a:ext cx="1850546" cy="1123287"/>
            <a:chOff x="0" y="0"/>
            <a:chExt cx="690442" cy="41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690442" cy="43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b="1" spc="166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RETROSPECTIVE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13503" y="2795294"/>
            <a:ext cx="1701950" cy="1123287"/>
            <a:chOff x="0" y="0"/>
            <a:chExt cx="635000" cy="41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DAILY MEETING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01799" y="4159165"/>
            <a:ext cx="1701950" cy="1123287"/>
            <a:chOff x="0" y="0"/>
            <a:chExt cx="635000" cy="41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IMPEDIMENT LOG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07139" y="4159165"/>
            <a:ext cx="1850546" cy="1123287"/>
            <a:chOff x="0" y="0"/>
            <a:chExt cx="690442" cy="41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690442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REVIEW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913503" y="4159165"/>
            <a:ext cx="1701950" cy="1123287"/>
            <a:chOff x="0" y="0"/>
            <a:chExt cx="635000" cy="419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BACKLOG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326552" y="8222810"/>
            <a:ext cx="2351605" cy="1552059"/>
            <a:chOff x="0" y="0"/>
            <a:chExt cx="635000" cy="419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SEGMENTACIÓN GEOGRÁFICA ESTUDIANTES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512189" y="8222810"/>
            <a:ext cx="2351605" cy="1552059"/>
            <a:chOff x="0" y="0"/>
            <a:chExt cx="635000" cy="419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VISTA UNIFICADA DE COLEGIO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030246" y="8222810"/>
            <a:ext cx="2351605" cy="1552059"/>
            <a:chOff x="0" y="0"/>
            <a:chExt cx="635000" cy="419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VISTA SEGMENTACIÓN POR INDUSTRIA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945976" y="6581879"/>
            <a:ext cx="2351605" cy="1552059"/>
            <a:chOff x="0" y="0"/>
            <a:chExt cx="635000" cy="4191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SEGMENTACIÓN ESTUDIANTES TÉCNICOS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945976" y="8303993"/>
            <a:ext cx="2351605" cy="1552059"/>
            <a:chOff x="0" y="0"/>
            <a:chExt cx="635000" cy="4191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PRIORIZACIÓN POR CRECIMIENTO DE MATRÍCULA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11717013" y="2554709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Freeform 54"/>
          <p:cNvSpPr/>
          <p:nvPr/>
        </p:nvSpPr>
        <p:spPr>
          <a:xfrm>
            <a:off x="14125266" y="395668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5" name="Freeform 55"/>
          <p:cNvSpPr/>
          <p:nvPr/>
        </p:nvSpPr>
        <p:spPr>
          <a:xfrm>
            <a:off x="16263073" y="395668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6" name="Freeform 56"/>
          <p:cNvSpPr/>
          <p:nvPr/>
        </p:nvSpPr>
        <p:spPr>
          <a:xfrm>
            <a:off x="14125266" y="2554709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7" name="Freeform 57"/>
          <p:cNvSpPr/>
          <p:nvPr/>
        </p:nvSpPr>
        <p:spPr>
          <a:xfrm>
            <a:off x="11671329" y="391858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8" name="Freeform 58"/>
          <p:cNvSpPr/>
          <p:nvPr/>
        </p:nvSpPr>
        <p:spPr>
          <a:xfrm>
            <a:off x="16263073" y="2554709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9" name="Freeform 59"/>
          <p:cNvSpPr/>
          <p:nvPr/>
        </p:nvSpPr>
        <p:spPr>
          <a:xfrm>
            <a:off x="5302880" y="8163131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0" name="Freeform 60"/>
          <p:cNvSpPr/>
          <p:nvPr/>
        </p:nvSpPr>
        <p:spPr>
          <a:xfrm>
            <a:off x="8436304" y="629361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1" name="Freeform 61"/>
          <p:cNvSpPr/>
          <p:nvPr/>
        </p:nvSpPr>
        <p:spPr>
          <a:xfrm>
            <a:off x="12003749" y="624946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2" name="Freeform 62"/>
          <p:cNvSpPr/>
          <p:nvPr/>
        </p:nvSpPr>
        <p:spPr>
          <a:xfrm>
            <a:off x="14965162" y="6339727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3" name="Freeform 63"/>
          <p:cNvSpPr/>
          <p:nvPr/>
        </p:nvSpPr>
        <p:spPr>
          <a:xfrm>
            <a:off x="14965162" y="8061841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4" name="Freeform 64"/>
          <p:cNvSpPr/>
          <p:nvPr/>
        </p:nvSpPr>
        <p:spPr>
          <a:xfrm>
            <a:off x="12049432" y="8090856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5" name="Freeform 65"/>
          <p:cNvSpPr/>
          <p:nvPr/>
        </p:nvSpPr>
        <p:spPr>
          <a:xfrm>
            <a:off x="8488518" y="8105991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6" name="TextBox 6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618666" y="111442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Resumen Sprint 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11582" y="229849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Duración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788625" y="5492002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Tareas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82800" y="9464029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Backlog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6D865D-9E4C-546C-8783-E81F8E71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7" y="2400300"/>
            <a:ext cx="16635166" cy="64846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Backlog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C9FD02-0A0D-E70F-38F9-FEA4FB0C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2565"/>
            <a:ext cx="16131928" cy="73021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81140" y="2395127"/>
            <a:ext cx="17125794" cy="6679060"/>
          </a:xfrm>
          <a:custGeom>
            <a:avLst/>
            <a:gdLst/>
            <a:ahLst/>
            <a:cxnLst/>
            <a:rect l="l" t="t" r="r" b="b"/>
            <a:pathLst>
              <a:path w="17125794" h="6679060">
                <a:moveTo>
                  <a:pt x="0" y="0"/>
                </a:moveTo>
                <a:lnTo>
                  <a:pt x="17125795" y="0"/>
                </a:lnTo>
                <a:lnTo>
                  <a:pt x="17125795" y="6679060"/>
                </a:lnTo>
                <a:lnTo>
                  <a:pt x="0" y="667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Burndown Chart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Impediment 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5952C8-8358-EAD3-F9D1-B1622990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1" y="2040256"/>
            <a:ext cx="17554518" cy="69418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8141" y="1028700"/>
            <a:ext cx="8421447" cy="8934806"/>
            <a:chOff x="0" y="0"/>
            <a:chExt cx="11228596" cy="119130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601" r="18601"/>
            <a:stretch>
              <a:fillRect/>
            </a:stretch>
          </p:blipFill>
          <p:spPr>
            <a:xfrm>
              <a:off x="0" y="0"/>
              <a:ext cx="11228596" cy="119130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00190" y="446388"/>
            <a:ext cx="17125720" cy="582312"/>
            <a:chOff x="0" y="0"/>
            <a:chExt cx="4510478" cy="1533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65141"/>
            <a:ext cx="636951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072" y="1222579"/>
            <a:ext cx="3789287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Contexto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4206" y="2687737"/>
            <a:ext cx="6699019" cy="459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Duoc UC es una institución con más de 50 años de historia en la Educación Técnico Profesional, con acreditación institucional máxima por 7 años.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9 escuelas y más de 70 carreras vigentes.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18 sedes en la Región Metropolitana, Valparaíso, Biobío, La Araucanía y Los Lagos.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87881"/>
            <a:ext cx="16230600" cy="1584980"/>
            <a:chOff x="0" y="0"/>
            <a:chExt cx="4274726" cy="417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417443"/>
            </a:xfrm>
            <a:custGeom>
              <a:avLst/>
              <a:gdLst/>
              <a:ahLst/>
              <a:cxnLst/>
              <a:rect l="l" t="t" r="r" b="b"/>
              <a:pathLst>
                <a:path w="4274726" h="41744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93117"/>
                  </a:lnTo>
                  <a:cubicBezTo>
                    <a:pt x="4274726" y="406552"/>
                    <a:pt x="4263834" y="417443"/>
                    <a:pt x="4250399" y="417443"/>
                  </a:cubicBezTo>
                  <a:lnTo>
                    <a:pt x="24327" y="417443"/>
                  </a:lnTo>
                  <a:cubicBezTo>
                    <a:pt x="17875" y="417443"/>
                    <a:pt x="11687" y="414880"/>
                    <a:pt x="7125" y="410318"/>
                  </a:cubicBezTo>
                  <a:cubicBezTo>
                    <a:pt x="2563" y="405756"/>
                    <a:pt x="0" y="399568"/>
                    <a:pt x="0" y="39311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446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796112"/>
            <a:ext cx="4741747" cy="2225164"/>
            <a:chOff x="0" y="0"/>
            <a:chExt cx="1248855" cy="586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8855" cy="586051"/>
            </a:xfrm>
            <a:custGeom>
              <a:avLst/>
              <a:gdLst/>
              <a:ahLst/>
              <a:cxnLst/>
              <a:rect l="l" t="t" r="r" b="b"/>
              <a:pathLst>
                <a:path w="1248855" h="586051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502783"/>
                  </a:lnTo>
                  <a:cubicBezTo>
                    <a:pt x="1248855" y="548771"/>
                    <a:pt x="1211575" y="586051"/>
                    <a:pt x="1165587" y="586051"/>
                  </a:cubicBezTo>
                  <a:lnTo>
                    <a:pt x="83268" y="586051"/>
                  </a:lnTo>
                  <a:cubicBezTo>
                    <a:pt x="61184" y="586051"/>
                    <a:pt x="40005" y="577278"/>
                    <a:pt x="24389" y="561663"/>
                  </a:cubicBezTo>
                  <a:cubicBezTo>
                    <a:pt x="8773" y="546047"/>
                    <a:pt x="0" y="524867"/>
                    <a:pt x="0" y="502783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48855" cy="614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89622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216" y="2319666"/>
            <a:ext cx="15859718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IMPLEMENTAR DASHBOARD INTERACTIVOS QUE SEAN CLAROS Y CONCISOS A LA PLATAFORMA WEB DE ADMISSION ANALYTICS.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0948" y="6227507"/>
            <a:ext cx="3717250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 MÉTRICAS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PLANIFICADAS: 15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COMPLETADAS: 15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908611" y="5535445"/>
            <a:ext cx="11276033" cy="1596325"/>
            <a:chOff x="0" y="0"/>
            <a:chExt cx="2969820" cy="420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69820" cy="420431"/>
            </a:xfrm>
            <a:custGeom>
              <a:avLst/>
              <a:gdLst/>
              <a:ahLst/>
              <a:cxnLst/>
              <a:rect l="l" t="t" r="r" b="b"/>
              <a:pathLst>
                <a:path w="2969820" h="420431">
                  <a:moveTo>
                    <a:pt x="35016" y="0"/>
                  </a:moveTo>
                  <a:lnTo>
                    <a:pt x="2934804" y="0"/>
                  </a:lnTo>
                  <a:cubicBezTo>
                    <a:pt x="2944091" y="0"/>
                    <a:pt x="2952997" y="3689"/>
                    <a:pt x="2959564" y="10256"/>
                  </a:cubicBezTo>
                  <a:cubicBezTo>
                    <a:pt x="2966130" y="16823"/>
                    <a:pt x="2969820" y="25729"/>
                    <a:pt x="2969820" y="35016"/>
                  </a:cubicBezTo>
                  <a:lnTo>
                    <a:pt x="2969820" y="385416"/>
                  </a:lnTo>
                  <a:cubicBezTo>
                    <a:pt x="2969820" y="394702"/>
                    <a:pt x="2966130" y="403609"/>
                    <a:pt x="2959564" y="410175"/>
                  </a:cubicBezTo>
                  <a:cubicBezTo>
                    <a:pt x="2952997" y="416742"/>
                    <a:pt x="2944091" y="420431"/>
                    <a:pt x="2934804" y="420431"/>
                  </a:cubicBezTo>
                  <a:lnTo>
                    <a:pt x="35016" y="420431"/>
                  </a:lnTo>
                  <a:cubicBezTo>
                    <a:pt x="25729" y="420431"/>
                    <a:pt x="16823" y="416742"/>
                    <a:pt x="10256" y="410175"/>
                  </a:cubicBezTo>
                  <a:cubicBezTo>
                    <a:pt x="3689" y="403609"/>
                    <a:pt x="0" y="394702"/>
                    <a:pt x="0" y="385416"/>
                  </a:cubicBezTo>
                  <a:lnTo>
                    <a:pt x="0" y="35016"/>
                  </a:lnTo>
                  <a:cubicBezTo>
                    <a:pt x="0" y="25729"/>
                    <a:pt x="3689" y="16823"/>
                    <a:pt x="10256" y="10256"/>
                  </a:cubicBezTo>
                  <a:cubicBezTo>
                    <a:pt x="16823" y="3689"/>
                    <a:pt x="25729" y="0"/>
                    <a:pt x="35016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969820" cy="44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62975" y="5767537"/>
            <a:ext cx="1087804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POSITIVO: LOS GRÁFICOS MUESTRAN UNA GRAN MEJORA RESPECTO A LOS ANTERIORES, LA INFORMACIÓN ESTA MUCHO MÁS CLARA Y MEJOR DISTRIBUIDA.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132204" y="4291450"/>
            <a:ext cx="4741747" cy="834420"/>
            <a:chOff x="0" y="0"/>
            <a:chExt cx="1248855" cy="219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8855" cy="219765"/>
            </a:xfrm>
            <a:custGeom>
              <a:avLst/>
              <a:gdLst/>
              <a:ahLst/>
              <a:cxnLst/>
              <a:rect l="l" t="t" r="r" b="b"/>
              <a:pathLst>
                <a:path w="1248855" h="219765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136497"/>
                  </a:lnTo>
                  <a:cubicBezTo>
                    <a:pt x="1248855" y="158581"/>
                    <a:pt x="1240082" y="179760"/>
                    <a:pt x="1224466" y="195376"/>
                  </a:cubicBezTo>
                  <a:cubicBezTo>
                    <a:pt x="1208851" y="210992"/>
                    <a:pt x="1187671" y="219765"/>
                    <a:pt x="1165587" y="219765"/>
                  </a:cubicBezTo>
                  <a:lnTo>
                    <a:pt x="83268" y="219765"/>
                  </a:lnTo>
                  <a:cubicBezTo>
                    <a:pt x="37281" y="219765"/>
                    <a:pt x="0" y="182484"/>
                    <a:pt x="0" y="136497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248855" cy="248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55899" y="4579922"/>
            <a:ext cx="415242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FEEDBACK DEL PRODUCT OWNER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79577" y="7497926"/>
            <a:ext cx="11276033" cy="691120"/>
            <a:chOff x="0" y="0"/>
            <a:chExt cx="2969820" cy="1820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69820" cy="182023"/>
            </a:xfrm>
            <a:custGeom>
              <a:avLst/>
              <a:gdLst/>
              <a:ahLst/>
              <a:cxnLst/>
              <a:rect l="l" t="t" r="r" b="b"/>
              <a:pathLst>
                <a:path w="2969820" h="182023">
                  <a:moveTo>
                    <a:pt x="35016" y="0"/>
                  </a:moveTo>
                  <a:lnTo>
                    <a:pt x="2934804" y="0"/>
                  </a:lnTo>
                  <a:cubicBezTo>
                    <a:pt x="2944091" y="0"/>
                    <a:pt x="2952997" y="3689"/>
                    <a:pt x="2959564" y="10256"/>
                  </a:cubicBezTo>
                  <a:cubicBezTo>
                    <a:pt x="2966130" y="16823"/>
                    <a:pt x="2969820" y="25729"/>
                    <a:pt x="2969820" y="35016"/>
                  </a:cubicBezTo>
                  <a:lnTo>
                    <a:pt x="2969820" y="147008"/>
                  </a:lnTo>
                  <a:cubicBezTo>
                    <a:pt x="2969820" y="156294"/>
                    <a:pt x="2966130" y="165201"/>
                    <a:pt x="2959564" y="171767"/>
                  </a:cubicBezTo>
                  <a:cubicBezTo>
                    <a:pt x="2952997" y="178334"/>
                    <a:pt x="2944091" y="182023"/>
                    <a:pt x="2934804" y="182023"/>
                  </a:cubicBezTo>
                  <a:lnTo>
                    <a:pt x="35016" y="182023"/>
                  </a:lnTo>
                  <a:cubicBezTo>
                    <a:pt x="25729" y="182023"/>
                    <a:pt x="16823" y="178334"/>
                    <a:pt x="10256" y="171767"/>
                  </a:cubicBezTo>
                  <a:cubicBezTo>
                    <a:pt x="3689" y="165201"/>
                    <a:pt x="0" y="156294"/>
                    <a:pt x="0" y="147008"/>
                  </a:cubicBezTo>
                  <a:lnTo>
                    <a:pt x="0" y="35016"/>
                  </a:lnTo>
                  <a:cubicBezTo>
                    <a:pt x="0" y="25729"/>
                    <a:pt x="3689" y="16823"/>
                    <a:pt x="10256" y="10256"/>
                  </a:cubicBezTo>
                  <a:cubicBezTo>
                    <a:pt x="16823" y="3689"/>
                    <a:pt x="25729" y="0"/>
                    <a:pt x="35016" y="0"/>
                  </a:cubicBezTo>
                  <a:close/>
                </a:path>
              </a:pathLst>
            </a:custGeom>
            <a:solidFill>
              <a:srgbClr val="E0666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2969820" cy="21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3159" y="7559005"/>
            <a:ext cx="1144484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MEJORAR: LOS FILTROS PUEDEN PRESENTAR ALGUNAS MEJORAS, EN ESPECIAL EL RESTABLECIMIENTO DE ESTOS. YA QUE NO FUNCIONA CON TODOS.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271" y="3481663"/>
            <a:ext cx="13645457" cy="16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Iteración Sprint 3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18666" y="1114425"/>
            <a:ext cx="9152907" cy="80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Resumen Sprint 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58197" y="6500696"/>
            <a:ext cx="2351605" cy="1552059"/>
            <a:chOff x="0" y="0"/>
            <a:chExt cx="635000" cy="41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FILTRADO Y COMPARACIÓN DE MATRÍCULAS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43514" y="6500696"/>
            <a:ext cx="2351605" cy="1552059"/>
            <a:chOff x="0" y="0"/>
            <a:chExt cx="635000" cy="41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FILTRO GEOGRÁFICO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30246" y="6500696"/>
            <a:ext cx="2351605" cy="1552059"/>
            <a:chOff x="0" y="0"/>
            <a:chExt cx="635000" cy="41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HISTORIAL DE VISITAS A COLEGIOS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677382" y="6168277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511582" y="229849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88874" y="5596777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Tareas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055757" y="3173937"/>
            <a:ext cx="3622400" cy="1044191"/>
            <a:chOff x="0" y="0"/>
            <a:chExt cx="635000" cy="1830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" cy="183045"/>
            </a:xfrm>
            <a:custGeom>
              <a:avLst/>
              <a:gdLst/>
              <a:ahLst/>
              <a:cxnLst/>
              <a:rect l="l" t="t" r="r" b="b"/>
              <a:pathLst>
                <a:path w="635000" h="183045">
                  <a:moveTo>
                    <a:pt x="41743" y="0"/>
                  </a:moveTo>
                  <a:lnTo>
                    <a:pt x="593257" y="0"/>
                  </a:lnTo>
                  <a:cubicBezTo>
                    <a:pt x="616311" y="0"/>
                    <a:pt x="635000" y="18689"/>
                    <a:pt x="635000" y="41743"/>
                  </a:cubicBezTo>
                  <a:lnTo>
                    <a:pt x="635000" y="141302"/>
                  </a:lnTo>
                  <a:cubicBezTo>
                    <a:pt x="635000" y="164356"/>
                    <a:pt x="616311" y="183045"/>
                    <a:pt x="593257" y="183045"/>
                  </a:cubicBezTo>
                  <a:lnTo>
                    <a:pt x="41743" y="183045"/>
                  </a:lnTo>
                  <a:cubicBezTo>
                    <a:pt x="30672" y="183045"/>
                    <a:pt x="20055" y="178647"/>
                    <a:pt x="12226" y="170819"/>
                  </a:cubicBezTo>
                  <a:cubicBezTo>
                    <a:pt x="4398" y="162990"/>
                    <a:pt x="0" y="152373"/>
                    <a:pt x="0" y="141302"/>
                  </a:cubicBezTo>
                  <a:lnTo>
                    <a:pt x="0" y="41743"/>
                  </a:lnTo>
                  <a:cubicBezTo>
                    <a:pt x="0" y="18689"/>
                    <a:pt x="18689" y="0"/>
                    <a:pt x="41743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35000" cy="22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 spc="23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 SEMANAS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45154" y="2164081"/>
            <a:ext cx="6710751" cy="5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4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Evidencias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301799" y="2795294"/>
            <a:ext cx="1701950" cy="1123287"/>
            <a:chOff x="0" y="0"/>
            <a:chExt cx="635000" cy="419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BURNDOWN CHART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07139" y="2795294"/>
            <a:ext cx="1850546" cy="1123287"/>
            <a:chOff x="0" y="0"/>
            <a:chExt cx="690442" cy="419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690442" cy="43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b="1" spc="166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RETROSPECTIVE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913503" y="2795294"/>
            <a:ext cx="1701950" cy="1123287"/>
            <a:chOff x="0" y="0"/>
            <a:chExt cx="635000" cy="419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DAILY MEETING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301799" y="4159165"/>
            <a:ext cx="1701950" cy="1123287"/>
            <a:chOff x="0" y="0"/>
            <a:chExt cx="635000" cy="419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IMPEDIMENT LOG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607139" y="4159165"/>
            <a:ext cx="1850546" cy="1123287"/>
            <a:chOff x="0" y="0"/>
            <a:chExt cx="690442" cy="4191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0442" cy="419100"/>
            </a:xfrm>
            <a:custGeom>
              <a:avLst/>
              <a:gdLst/>
              <a:ahLst/>
              <a:cxnLst/>
              <a:rect l="l" t="t" r="r" b="b"/>
              <a:pathLst>
                <a:path w="690442" h="419100">
                  <a:moveTo>
                    <a:pt x="81711" y="0"/>
                  </a:moveTo>
                  <a:lnTo>
                    <a:pt x="608731" y="0"/>
                  </a:lnTo>
                  <a:cubicBezTo>
                    <a:pt x="630402" y="0"/>
                    <a:pt x="651185" y="8609"/>
                    <a:pt x="666509" y="23932"/>
                  </a:cubicBezTo>
                  <a:cubicBezTo>
                    <a:pt x="681833" y="39256"/>
                    <a:pt x="690442" y="60040"/>
                    <a:pt x="690442" y="81711"/>
                  </a:cubicBezTo>
                  <a:lnTo>
                    <a:pt x="690442" y="337389"/>
                  </a:lnTo>
                  <a:cubicBezTo>
                    <a:pt x="690442" y="382517"/>
                    <a:pt x="653859" y="419100"/>
                    <a:pt x="608731" y="419100"/>
                  </a:cubicBezTo>
                  <a:lnTo>
                    <a:pt x="81711" y="419100"/>
                  </a:lnTo>
                  <a:cubicBezTo>
                    <a:pt x="36583" y="419100"/>
                    <a:pt x="0" y="382517"/>
                    <a:pt x="0" y="337389"/>
                  </a:cubicBezTo>
                  <a:lnTo>
                    <a:pt x="0" y="81711"/>
                  </a:lnTo>
                  <a:cubicBezTo>
                    <a:pt x="0" y="36583"/>
                    <a:pt x="36583" y="0"/>
                    <a:pt x="81711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690442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REVIEW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913503" y="4159165"/>
            <a:ext cx="1701950" cy="1123287"/>
            <a:chOff x="0" y="0"/>
            <a:chExt cx="635000" cy="419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88845" y="0"/>
                  </a:moveTo>
                  <a:lnTo>
                    <a:pt x="546155" y="0"/>
                  </a:lnTo>
                  <a:cubicBezTo>
                    <a:pt x="569718" y="0"/>
                    <a:pt x="592316" y="9360"/>
                    <a:pt x="608978" y="26022"/>
                  </a:cubicBezTo>
                  <a:cubicBezTo>
                    <a:pt x="625640" y="42684"/>
                    <a:pt x="635000" y="65282"/>
                    <a:pt x="635000" y="88845"/>
                  </a:cubicBezTo>
                  <a:lnTo>
                    <a:pt x="635000" y="330255"/>
                  </a:lnTo>
                  <a:cubicBezTo>
                    <a:pt x="635000" y="353818"/>
                    <a:pt x="625640" y="376416"/>
                    <a:pt x="608978" y="393078"/>
                  </a:cubicBezTo>
                  <a:cubicBezTo>
                    <a:pt x="592316" y="409740"/>
                    <a:pt x="569718" y="419100"/>
                    <a:pt x="546155" y="419100"/>
                  </a:cubicBezTo>
                  <a:lnTo>
                    <a:pt x="88845" y="419100"/>
                  </a:lnTo>
                  <a:cubicBezTo>
                    <a:pt x="65282" y="419100"/>
                    <a:pt x="42684" y="409740"/>
                    <a:pt x="26022" y="393078"/>
                  </a:cubicBezTo>
                  <a:cubicBezTo>
                    <a:pt x="9360" y="376416"/>
                    <a:pt x="0" y="353818"/>
                    <a:pt x="0" y="330255"/>
                  </a:cubicBezTo>
                  <a:lnTo>
                    <a:pt x="0" y="88845"/>
                  </a:lnTo>
                  <a:cubicBezTo>
                    <a:pt x="0" y="65282"/>
                    <a:pt x="9360" y="42684"/>
                    <a:pt x="26022" y="26022"/>
                  </a:cubicBezTo>
                  <a:cubicBezTo>
                    <a:pt x="42684" y="9360"/>
                    <a:pt x="65282" y="0"/>
                    <a:pt x="88845" y="0"/>
                  </a:cubicBezTo>
                  <a:close/>
                </a:path>
              </a:pathLst>
            </a:custGeom>
            <a:solidFill>
              <a:srgbClr val="FFDD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b="1" spc="17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SPRINT BACKLOG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332578" y="8358358"/>
            <a:ext cx="2351605" cy="1552059"/>
            <a:chOff x="0" y="0"/>
            <a:chExt cx="635000" cy="419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LOGS DE SEGURIDAD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45976" y="6500696"/>
            <a:ext cx="2351605" cy="1552059"/>
            <a:chOff x="0" y="0"/>
            <a:chExt cx="635000" cy="4191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64300" y="0"/>
                  </a:moveTo>
                  <a:lnTo>
                    <a:pt x="570700" y="0"/>
                  </a:lnTo>
                  <a:cubicBezTo>
                    <a:pt x="606212" y="0"/>
                    <a:pt x="635000" y="28788"/>
                    <a:pt x="635000" y="64300"/>
                  </a:cubicBezTo>
                  <a:lnTo>
                    <a:pt x="635000" y="354800"/>
                  </a:lnTo>
                  <a:cubicBezTo>
                    <a:pt x="635000" y="390312"/>
                    <a:pt x="606212" y="419100"/>
                    <a:pt x="570700" y="419100"/>
                  </a:cubicBezTo>
                  <a:lnTo>
                    <a:pt x="64300" y="419100"/>
                  </a:lnTo>
                  <a:cubicBezTo>
                    <a:pt x="28788" y="419100"/>
                    <a:pt x="0" y="390312"/>
                    <a:pt x="0" y="354800"/>
                  </a:cubicBezTo>
                  <a:lnTo>
                    <a:pt x="0" y="64300"/>
                  </a:lnTo>
                  <a:cubicBezTo>
                    <a:pt x="0" y="28788"/>
                    <a:pt x="28788" y="0"/>
                    <a:pt x="64300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635000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204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REGISTRO DE VISITAS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8803433" y="624946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1925721" y="624946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14902984" y="624946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Freeform 51"/>
          <p:cNvSpPr/>
          <p:nvPr/>
        </p:nvSpPr>
        <p:spPr>
          <a:xfrm>
            <a:off x="10291082" y="8159288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2" name="Freeform 52"/>
          <p:cNvSpPr/>
          <p:nvPr/>
        </p:nvSpPr>
        <p:spPr>
          <a:xfrm>
            <a:off x="11717013" y="2554709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3" name="Freeform 53"/>
          <p:cNvSpPr/>
          <p:nvPr/>
        </p:nvSpPr>
        <p:spPr>
          <a:xfrm>
            <a:off x="11671329" y="3857722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Freeform 54"/>
          <p:cNvSpPr/>
          <p:nvPr/>
        </p:nvSpPr>
        <p:spPr>
          <a:xfrm>
            <a:off x="16223486" y="395668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5" name="Freeform 55"/>
          <p:cNvSpPr/>
          <p:nvPr/>
        </p:nvSpPr>
        <p:spPr>
          <a:xfrm>
            <a:off x="16223486" y="2554709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9" y="0"/>
                </a:lnTo>
                <a:lnTo>
                  <a:pt x="664839" y="664838"/>
                </a:lnTo>
                <a:lnTo>
                  <a:pt x="0" y="66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6" name="Freeform 56"/>
          <p:cNvSpPr/>
          <p:nvPr/>
        </p:nvSpPr>
        <p:spPr>
          <a:xfrm>
            <a:off x="14121779" y="2692098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7" name="Freeform 57"/>
          <p:cNvSpPr/>
          <p:nvPr/>
        </p:nvSpPr>
        <p:spPr>
          <a:xfrm>
            <a:off x="14121779" y="3956680"/>
            <a:ext cx="664839" cy="664839"/>
          </a:xfrm>
          <a:custGeom>
            <a:avLst/>
            <a:gdLst/>
            <a:ahLst/>
            <a:cxnLst/>
            <a:rect l="l" t="t" r="r" b="b"/>
            <a:pathLst>
              <a:path w="664839" h="664839">
                <a:moveTo>
                  <a:pt x="0" y="0"/>
                </a:moveTo>
                <a:lnTo>
                  <a:pt x="664838" y="0"/>
                </a:lnTo>
                <a:lnTo>
                  <a:pt x="664838" y="664839"/>
                </a:lnTo>
                <a:lnTo>
                  <a:pt x="0" y="66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Backlog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EAA35A-030D-E52C-A009-3B40D8E5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5" y="2171700"/>
            <a:ext cx="17246245" cy="67602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26966" y="1935481"/>
            <a:ext cx="16834068" cy="7322819"/>
          </a:xfrm>
          <a:custGeom>
            <a:avLst/>
            <a:gdLst/>
            <a:ahLst/>
            <a:cxnLst/>
            <a:rect l="l" t="t" r="r" b="b"/>
            <a:pathLst>
              <a:path w="16834068" h="7322819">
                <a:moveTo>
                  <a:pt x="0" y="0"/>
                </a:moveTo>
                <a:lnTo>
                  <a:pt x="16834068" y="0"/>
                </a:lnTo>
                <a:lnTo>
                  <a:pt x="16834068" y="7322819"/>
                </a:lnTo>
                <a:lnTo>
                  <a:pt x="0" y="732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Burndown Chart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Impediment 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3C1886-9676-EA04-2F4E-9D66F26C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" y="2347180"/>
            <a:ext cx="17775056" cy="5592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87881"/>
            <a:ext cx="16230600" cy="1584980"/>
            <a:chOff x="0" y="0"/>
            <a:chExt cx="4274726" cy="417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417443"/>
            </a:xfrm>
            <a:custGeom>
              <a:avLst/>
              <a:gdLst/>
              <a:ahLst/>
              <a:cxnLst/>
              <a:rect l="l" t="t" r="r" b="b"/>
              <a:pathLst>
                <a:path w="4274726" h="41744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93117"/>
                  </a:lnTo>
                  <a:cubicBezTo>
                    <a:pt x="4274726" y="406552"/>
                    <a:pt x="4263834" y="417443"/>
                    <a:pt x="4250399" y="417443"/>
                  </a:cubicBezTo>
                  <a:lnTo>
                    <a:pt x="24327" y="417443"/>
                  </a:lnTo>
                  <a:cubicBezTo>
                    <a:pt x="17875" y="417443"/>
                    <a:pt x="11687" y="414880"/>
                    <a:pt x="7125" y="410318"/>
                  </a:cubicBezTo>
                  <a:cubicBezTo>
                    <a:pt x="2563" y="405756"/>
                    <a:pt x="0" y="399568"/>
                    <a:pt x="0" y="39311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B71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446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796112"/>
            <a:ext cx="4741747" cy="2225164"/>
            <a:chOff x="0" y="0"/>
            <a:chExt cx="1248855" cy="586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8855" cy="586051"/>
            </a:xfrm>
            <a:custGeom>
              <a:avLst/>
              <a:gdLst/>
              <a:ahLst/>
              <a:cxnLst/>
              <a:rect l="l" t="t" r="r" b="b"/>
              <a:pathLst>
                <a:path w="1248855" h="586051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502783"/>
                  </a:lnTo>
                  <a:cubicBezTo>
                    <a:pt x="1248855" y="548771"/>
                    <a:pt x="1211575" y="586051"/>
                    <a:pt x="1165587" y="586051"/>
                  </a:cubicBezTo>
                  <a:lnTo>
                    <a:pt x="83268" y="586051"/>
                  </a:lnTo>
                  <a:cubicBezTo>
                    <a:pt x="61184" y="586051"/>
                    <a:pt x="40005" y="577278"/>
                    <a:pt x="24389" y="561663"/>
                  </a:cubicBezTo>
                  <a:cubicBezTo>
                    <a:pt x="8773" y="546047"/>
                    <a:pt x="0" y="524867"/>
                    <a:pt x="0" y="502783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48855" cy="614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89622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Sprint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216" y="2319666"/>
            <a:ext cx="15859718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MEJORAR LA INTERACCIÓN CON LOS DASHBOARD DE POWER BI Y CREAR HERRAMIENTAS AYUDAR A LA ORGANIZACIÓN Y PLANEACIÓN DE ADMISIÓN.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98753" y="6227507"/>
            <a:ext cx="3601641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 MÉTRICAS DEL SPRINT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PLANIFICADAS: 5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COMPLETADAS: 5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780657" y="5535445"/>
            <a:ext cx="11403987" cy="1324927"/>
            <a:chOff x="0" y="0"/>
            <a:chExt cx="3003519" cy="3489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03519" cy="348952"/>
            </a:xfrm>
            <a:custGeom>
              <a:avLst/>
              <a:gdLst/>
              <a:ahLst/>
              <a:cxnLst/>
              <a:rect l="l" t="t" r="r" b="b"/>
              <a:pathLst>
                <a:path w="3003519" h="348952">
                  <a:moveTo>
                    <a:pt x="34623" y="0"/>
                  </a:moveTo>
                  <a:lnTo>
                    <a:pt x="2968896" y="0"/>
                  </a:lnTo>
                  <a:cubicBezTo>
                    <a:pt x="2988018" y="0"/>
                    <a:pt x="3003519" y="15501"/>
                    <a:pt x="3003519" y="34623"/>
                  </a:cubicBezTo>
                  <a:lnTo>
                    <a:pt x="3003519" y="314329"/>
                  </a:lnTo>
                  <a:cubicBezTo>
                    <a:pt x="3003519" y="323512"/>
                    <a:pt x="2999871" y="332318"/>
                    <a:pt x="2993378" y="338811"/>
                  </a:cubicBezTo>
                  <a:cubicBezTo>
                    <a:pt x="2986885" y="345304"/>
                    <a:pt x="2978079" y="348952"/>
                    <a:pt x="2968896" y="348952"/>
                  </a:cubicBezTo>
                  <a:lnTo>
                    <a:pt x="34623" y="348952"/>
                  </a:lnTo>
                  <a:cubicBezTo>
                    <a:pt x="25440" y="348952"/>
                    <a:pt x="16634" y="345304"/>
                    <a:pt x="10141" y="338811"/>
                  </a:cubicBezTo>
                  <a:cubicBezTo>
                    <a:pt x="3648" y="332318"/>
                    <a:pt x="0" y="323512"/>
                    <a:pt x="0" y="314329"/>
                  </a:cubicBezTo>
                  <a:lnTo>
                    <a:pt x="0" y="34623"/>
                  </a:lnTo>
                  <a:cubicBezTo>
                    <a:pt x="0" y="25440"/>
                    <a:pt x="3648" y="16634"/>
                    <a:pt x="10141" y="10141"/>
                  </a:cubicBezTo>
                  <a:cubicBezTo>
                    <a:pt x="16634" y="3648"/>
                    <a:pt x="25440" y="0"/>
                    <a:pt x="34623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003519" cy="377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62975" y="5767537"/>
            <a:ext cx="1087804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POSITIVO: EL HISTORIAL DE VISITAS A COLEGIOS ES SIMPLE Y ÚTIL. ME GUSTO.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240"/>
              </a:lnSpc>
              <a:spcBef>
                <a:spcPct val="0"/>
              </a:spcBef>
            </a:pPr>
            <a:endParaRPr lang="en-US" sz="1600" b="1" spc="20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132204" y="4291450"/>
            <a:ext cx="4741747" cy="834420"/>
            <a:chOff x="0" y="0"/>
            <a:chExt cx="1248855" cy="219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8855" cy="219765"/>
            </a:xfrm>
            <a:custGeom>
              <a:avLst/>
              <a:gdLst/>
              <a:ahLst/>
              <a:cxnLst/>
              <a:rect l="l" t="t" r="r" b="b"/>
              <a:pathLst>
                <a:path w="1248855" h="219765">
                  <a:moveTo>
                    <a:pt x="83268" y="0"/>
                  </a:moveTo>
                  <a:lnTo>
                    <a:pt x="1165587" y="0"/>
                  </a:lnTo>
                  <a:cubicBezTo>
                    <a:pt x="1211575" y="0"/>
                    <a:pt x="1248855" y="37281"/>
                    <a:pt x="1248855" y="83268"/>
                  </a:cubicBezTo>
                  <a:lnTo>
                    <a:pt x="1248855" y="136497"/>
                  </a:lnTo>
                  <a:cubicBezTo>
                    <a:pt x="1248855" y="158581"/>
                    <a:pt x="1240082" y="179760"/>
                    <a:pt x="1224466" y="195376"/>
                  </a:cubicBezTo>
                  <a:cubicBezTo>
                    <a:pt x="1208851" y="210992"/>
                    <a:pt x="1187671" y="219765"/>
                    <a:pt x="1165587" y="219765"/>
                  </a:cubicBezTo>
                  <a:lnTo>
                    <a:pt x="83268" y="219765"/>
                  </a:lnTo>
                  <a:cubicBezTo>
                    <a:pt x="37281" y="219765"/>
                    <a:pt x="0" y="182484"/>
                    <a:pt x="0" y="136497"/>
                  </a:cubicBezTo>
                  <a:lnTo>
                    <a:pt x="0" y="83268"/>
                  </a:lnTo>
                  <a:cubicBezTo>
                    <a:pt x="0" y="37281"/>
                    <a:pt x="37281" y="0"/>
                    <a:pt x="83268" y="0"/>
                  </a:cubicBezTo>
                  <a:close/>
                </a:path>
              </a:pathLst>
            </a:custGeom>
            <a:solidFill>
              <a:srgbClr val="D488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248855" cy="248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55899" y="4579922"/>
            <a:ext cx="415242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FEEDBACK DEL PRODUCT OWNER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747063" y="7269947"/>
            <a:ext cx="11540937" cy="919098"/>
            <a:chOff x="0" y="0"/>
            <a:chExt cx="3039588" cy="2420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39588" cy="242067"/>
            </a:xfrm>
            <a:custGeom>
              <a:avLst/>
              <a:gdLst/>
              <a:ahLst/>
              <a:cxnLst/>
              <a:rect l="l" t="t" r="r" b="b"/>
              <a:pathLst>
                <a:path w="3039588" h="242067">
                  <a:moveTo>
                    <a:pt x="34212" y="0"/>
                  </a:moveTo>
                  <a:lnTo>
                    <a:pt x="3005376" y="0"/>
                  </a:lnTo>
                  <a:cubicBezTo>
                    <a:pt x="3024271" y="0"/>
                    <a:pt x="3039588" y="15317"/>
                    <a:pt x="3039588" y="34212"/>
                  </a:cubicBezTo>
                  <a:lnTo>
                    <a:pt x="3039588" y="207855"/>
                  </a:lnTo>
                  <a:cubicBezTo>
                    <a:pt x="3039588" y="216929"/>
                    <a:pt x="3035984" y="225630"/>
                    <a:pt x="3029568" y="232046"/>
                  </a:cubicBezTo>
                  <a:cubicBezTo>
                    <a:pt x="3023152" y="238462"/>
                    <a:pt x="3014450" y="242067"/>
                    <a:pt x="3005376" y="242067"/>
                  </a:cubicBezTo>
                  <a:lnTo>
                    <a:pt x="34212" y="242067"/>
                  </a:lnTo>
                  <a:cubicBezTo>
                    <a:pt x="15317" y="242067"/>
                    <a:pt x="0" y="226750"/>
                    <a:pt x="0" y="207855"/>
                  </a:cubicBezTo>
                  <a:lnTo>
                    <a:pt x="0" y="34212"/>
                  </a:lnTo>
                  <a:cubicBezTo>
                    <a:pt x="0" y="15317"/>
                    <a:pt x="15317" y="0"/>
                    <a:pt x="34212" y="0"/>
                  </a:cubicBezTo>
                  <a:close/>
                </a:path>
              </a:pathLst>
            </a:custGeom>
            <a:solidFill>
              <a:srgbClr val="E0666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039588" cy="270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780657" y="7498547"/>
            <a:ext cx="1144484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spc="2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MEJORAR: LOS FILTROS DE LOS REGISTROS SE PODRÍAN IMPLEMENTAR AL MOMENTO DE SELECCIONARLOS Y ME GUSTARÍA EDITAR LOS DATOS DE LAS VISITAS.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6815" y="1133475"/>
            <a:ext cx="7994369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Cronograma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A8A7DA8-249C-C11F-11F3-311BB47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935481"/>
            <a:ext cx="15316200" cy="75320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Presupuesto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06FD74-4604-218E-BBA3-0737B2E4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00300"/>
            <a:ext cx="9497452" cy="37163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4F2BC9-CBDA-27F8-11EA-3C2715C12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2400300"/>
            <a:ext cx="5715000" cy="404016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41EC4C-083E-45F7-B6F6-6595C9676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878" y="7384914"/>
            <a:ext cx="5157244" cy="100357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533834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4920" y="2680469"/>
            <a:ext cx="16678160" cy="6042150"/>
          </a:xfrm>
          <a:custGeom>
            <a:avLst/>
            <a:gdLst/>
            <a:ahLst/>
            <a:cxnLst/>
            <a:rect l="l" t="t" r="r" b="b"/>
            <a:pathLst>
              <a:path w="16678160" h="6042150">
                <a:moveTo>
                  <a:pt x="0" y="0"/>
                </a:moveTo>
                <a:lnTo>
                  <a:pt x="16678160" y="0"/>
                </a:lnTo>
                <a:lnTo>
                  <a:pt x="16678160" y="6042150"/>
                </a:lnTo>
                <a:lnTo>
                  <a:pt x="0" y="6042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9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7547" y="1133475"/>
            <a:ext cx="9152907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Kanban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7011" y="1133475"/>
            <a:ext cx="3773979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10757"/>
            <a:ext cx="8684050" cy="501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endParaRPr/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 2017 (20,3%) a 2023 (17,1%) → caída de 3,2 puntos porcentuales en matriculas.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Esto representa aproximadamente una baja del 15,7 % en su participación de matrículas en la región.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Duoc UC muestra una tendencia a la baja sostenida desde 2017 hasta 2023, con una leve recuperación en 2024. En números relativos, perdió más de 3 puntos de participación en el mercado regional de matrículas en menos de 7 años.</a:t>
            </a:r>
          </a:p>
        </p:txBody>
      </p:sp>
      <p:sp>
        <p:nvSpPr>
          <p:cNvPr id="8" name="Freeform 8"/>
          <p:cNvSpPr/>
          <p:nvPr/>
        </p:nvSpPr>
        <p:spPr>
          <a:xfrm>
            <a:off x="14410716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787" y="2057400"/>
            <a:ext cx="61722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98440" y="7859001"/>
            <a:ext cx="762223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Perdida de matriculas en 7 años para la región de Valparaíso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9263" y="9229725"/>
            <a:ext cx="8202924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*Información basada en los datos abiertos del Mineduc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799237" y="1573682"/>
            <a:ext cx="11364875" cy="16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Demostración</a:t>
            </a:r>
          </a:p>
        </p:txBody>
      </p:sp>
      <p:sp>
        <p:nvSpPr>
          <p:cNvPr id="4" name="Freeform 4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46325" y="3049578"/>
            <a:ext cx="3537451" cy="5845422"/>
          </a:xfrm>
          <a:custGeom>
            <a:avLst/>
            <a:gdLst/>
            <a:ahLst/>
            <a:cxnLst/>
            <a:rect l="l" t="t" r="r" b="b"/>
            <a:pathLst>
              <a:path w="3537451" h="5845422">
                <a:moveTo>
                  <a:pt x="0" y="0"/>
                </a:moveTo>
                <a:lnTo>
                  <a:pt x="3537451" y="0"/>
                </a:lnTo>
                <a:lnTo>
                  <a:pt x="3537451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704224" y="3049578"/>
            <a:ext cx="3537451" cy="5845422"/>
          </a:xfrm>
          <a:custGeom>
            <a:avLst/>
            <a:gdLst/>
            <a:ahLst/>
            <a:cxnLst/>
            <a:rect l="l" t="t" r="r" b="b"/>
            <a:pathLst>
              <a:path w="3537451" h="5845422">
                <a:moveTo>
                  <a:pt x="0" y="0"/>
                </a:moveTo>
                <a:lnTo>
                  <a:pt x="3537451" y="0"/>
                </a:lnTo>
                <a:lnTo>
                  <a:pt x="3537451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375275" y="3049578"/>
            <a:ext cx="3537451" cy="5845422"/>
          </a:xfrm>
          <a:custGeom>
            <a:avLst/>
            <a:gdLst/>
            <a:ahLst/>
            <a:cxnLst/>
            <a:rect l="l" t="t" r="r" b="b"/>
            <a:pathLst>
              <a:path w="3537451" h="5845422">
                <a:moveTo>
                  <a:pt x="0" y="0"/>
                </a:moveTo>
                <a:lnTo>
                  <a:pt x="3537450" y="0"/>
                </a:lnTo>
                <a:lnTo>
                  <a:pt x="3537450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3031557" y="3640710"/>
            <a:ext cx="928382" cy="928382"/>
          </a:xfrm>
          <a:custGeom>
            <a:avLst/>
            <a:gdLst/>
            <a:ahLst/>
            <a:cxnLst/>
            <a:rect l="l" t="t" r="r" b="b"/>
            <a:pathLst>
              <a:path w="928382" h="928382">
                <a:moveTo>
                  <a:pt x="0" y="0"/>
                </a:moveTo>
                <a:lnTo>
                  <a:pt x="928381" y="0"/>
                </a:lnTo>
                <a:lnTo>
                  <a:pt x="928381" y="928382"/>
                </a:lnTo>
                <a:lnTo>
                  <a:pt x="0" y="928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051384" y="3194492"/>
            <a:ext cx="1527333" cy="1374600"/>
          </a:xfrm>
          <a:custGeom>
            <a:avLst/>
            <a:gdLst/>
            <a:ahLst/>
            <a:cxnLst/>
            <a:rect l="l" t="t" r="r" b="b"/>
            <a:pathLst>
              <a:path w="1527333" h="1374600">
                <a:moveTo>
                  <a:pt x="0" y="0"/>
                </a:moveTo>
                <a:lnTo>
                  <a:pt x="1527333" y="0"/>
                </a:lnTo>
                <a:lnTo>
                  <a:pt x="1527333" y="1374600"/>
                </a:lnTo>
                <a:lnTo>
                  <a:pt x="0" y="1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475360" y="3231812"/>
            <a:ext cx="1337280" cy="1337280"/>
          </a:xfrm>
          <a:custGeom>
            <a:avLst/>
            <a:gdLst/>
            <a:ahLst/>
            <a:cxnLst/>
            <a:rect l="l" t="t" r="r" b="b"/>
            <a:pathLst>
              <a:path w="1337280" h="133728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321271" y="721514"/>
            <a:ext cx="13645457" cy="16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71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9821" y="4742100"/>
            <a:ext cx="3491854" cy="307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sz="196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 uso de GCP nos permite tener a la mano multiples herramientas de manera centralizada, pero al mismo tiempo nos limita en algunos aspectos a la integración de plataformas si no se posee el conocimiento.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5275" y="4742820"/>
            <a:ext cx="3537451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importancia de que los gráficos sean explicativos radica en su capacidad para transformar datos complejos en información comprensible y significativa.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0283" y="5449069"/>
            <a:ext cx="3429534" cy="10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</a:t>
            </a:r>
            <a:r>
              <a:rPr lang="en-US" sz="20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importancia</a:t>
            </a: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cada</a:t>
            </a:r>
            <a:r>
              <a:rPr lang="en-US" sz="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paso a traves de un </a:t>
            </a:r>
            <a:r>
              <a:rPr lang="en-US" sz="20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</a:t>
            </a:r>
            <a:endParaRPr lang="en-US" sz="20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0" y="1596969"/>
            <a:ext cx="18288000" cy="16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424" b="1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MUCHAS GRACIAS</a:t>
            </a:r>
          </a:p>
        </p:txBody>
      </p:sp>
      <p:sp>
        <p:nvSpPr>
          <p:cNvPr id="4" name="Freeform 4"/>
          <p:cNvSpPr/>
          <p:nvPr/>
        </p:nvSpPr>
        <p:spPr>
          <a:xfrm>
            <a:off x="14815051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8141" y="1028700"/>
            <a:ext cx="8421447" cy="8934806"/>
            <a:chOff x="0" y="0"/>
            <a:chExt cx="11228596" cy="119130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654" r="14654"/>
            <a:stretch>
              <a:fillRect/>
            </a:stretch>
          </p:blipFill>
          <p:spPr>
            <a:xfrm>
              <a:off x="0" y="0"/>
              <a:ext cx="11228596" cy="119130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8225" y="565141"/>
            <a:ext cx="636951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7924" y="1699913"/>
            <a:ext cx="4237202" cy="100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sz="592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Necesidad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4893" y="3587113"/>
            <a:ext cx="6403263" cy="333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423" lvl="1" indent="-257211" algn="just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 instituto profesional Duoc UC enfrenta una alta competencia por captar estudiantes.</a:t>
            </a:r>
          </a:p>
          <a:p>
            <a:pPr algn="l">
              <a:lnSpc>
                <a:spcPts val="3335"/>
              </a:lnSpc>
            </a:pPr>
            <a:endParaRPr lang="en-US" sz="2382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4423" lvl="1" indent="-257211" algn="just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este escenario, el área de admisión requiere información confiable y actualizada que le permita diseñar estrategias efectivas de captación.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6695" y="8881717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5" y="0"/>
                </a:lnTo>
                <a:lnTo>
                  <a:pt x="3385015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703167" y="2515282"/>
            <a:ext cx="4876036" cy="5256436"/>
          </a:xfrm>
          <a:custGeom>
            <a:avLst/>
            <a:gdLst/>
            <a:ahLst/>
            <a:cxnLst/>
            <a:rect l="l" t="t" r="r" b="b"/>
            <a:pathLst>
              <a:path w="4876036" h="5256436">
                <a:moveTo>
                  <a:pt x="0" y="0"/>
                </a:moveTo>
                <a:lnTo>
                  <a:pt x="4876036" y="0"/>
                </a:lnTo>
                <a:lnTo>
                  <a:pt x="4876036" y="5256436"/>
                </a:lnTo>
                <a:lnTo>
                  <a:pt x="0" y="5256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568" y="1282065"/>
            <a:ext cx="7994369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6582" y="2296207"/>
            <a:ext cx="6676342" cy="724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PLATAFORMA WEB QUE CUENTE CON:</a:t>
            </a:r>
          </a:p>
          <a:p>
            <a:pPr marL="518162" lvl="1" indent="-259081" algn="just">
              <a:lnSpc>
                <a:spcPts val="516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INTEGRACIÓN DE DATOS: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Unificación y procesamiento de información abierta del Mineduc en un repositorio central.</a:t>
            </a:r>
          </a:p>
          <a:p>
            <a:pPr algn="just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2" lvl="1" indent="-259081" algn="just">
              <a:lnSpc>
                <a:spcPts val="516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GESTIÓN DE INFORMACIÓN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Limpieza, transformación y almacenamiento en un Data Warehouse accesible y confiable.</a:t>
            </a:r>
          </a:p>
          <a:p>
            <a:pPr algn="just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8162" lvl="1" indent="-259081" algn="just">
              <a:lnSpc>
                <a:spcPts val="516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 ESTRATÉGICO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Dashboards interactivos con indicadores clave que apoyan decisiones de admisión y captación.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7579" y="1143000"/>
            <a:ext cx="9332841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Historias de Usuario</a:t>
            </a:r>
          </a:p>
        </p:txBody>
      </p:sp>
      <p:sp>
        <p:nvSpPr>
          <p:cNvPr id="7" name="Freeform 7"/>
          <p:cNvSpPr/>
          <p:nvPr/>
        </p:nvSpPr>
        <p:spPr>
          <a:xfrm>
            <a:off x="14433204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5" y="0"/>
                </a:lnTo>
                <a:lnTo>
                  <a:pt x="3385015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B161F5-13A0-C8EC-64CE-2C4CE1F6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0" y="1945006"/>
            <a:ext cx="16903820" cy="69829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3204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5" y="0"/>
                </a:lnTo>
                <a:lnTo>
                  <a:pt x="3385015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7579" y="1143000"/>
            <a:ext cx="9332841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Backlog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414420-D00F-E8CD-8BCA-EE292B13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3" y="2110592"/>
            <a:ext cx="17471079" cy="791143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BF8B16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40" y="446388"/>
            <a:ext cx="17125720" cy="582312"/>
            <a:chOff x="0" y="0"/>
            <a:chExt cx="4510478" cy="153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78" cy="153366"/>
            </a:xfrm>
            <a:custGeom>
              <a:avLst/>
              <a:gdLst/>
              <a:ahLst/>
              <a:cxnLst/>
              <a:rect l="l" t="t" r="r" b="b"/>
              <a:pathLst>
                <a:path w="4510478" h="153366">
                  <a:moveTo>
                    <a:pt x="7233" y="0"/>
                  </a:moveTo>
                  <a:lnTo>
                    <a:pt x="4503245" y="0"/>
                  </a:lnTo>
                  <a:cubicBezTo>
                    <a:pt x="4505163" y="0"/>
                    <a:pt x="4507003" y="762"/>
                    <a:pt x="4508359" y="2119"/>
                  </a:cubicBezTo>
                  <a:cubicBezTo>
                    <a:pt x="4509716" y="3475"/>
                    <a:pt x="4510478" y="5315"/>
                    <a:pt x="4510478" y="7233"/>
                  </a:cubicBezTo>
                  <a:lnTo>
                    <a:pt x="4510478" y="146133"/>
                  </a:lnTo>
                  <a:cubicBezTo>
                    <a:pt x="4510478" y="148051"/>
                    <a:pt x="4509716" y="149891"/>
                    <a:pt x="4508359" y="151248"/>
                  </a:cubicBezTo>
                  <a:cubicBezTo>
                    <a:pt x="4507003" y="152604"/>
                    <a:pt x="4505163" y="153366"/>
                    <a:pt x="4503245" y="153366"/>
                  </a:cubicBezTo>
                  <a:lnTo>
                    <a:pt x="7233" y="153366"/>
                  </a:lnTo>
                  <a:cubicBezTo>
                    <a:pt x="5315" y="153366"/>
                    <a:pt x="3475" y="152604"/>
                    <a:pt x="2119" y="151248"/>
                  </a:cubicBezTo>
                  <a:cubicBezTo>
                    <a:pt x="762" y="149891"/>
                    <a:pt x="0" y="148051"/>
                    <a:pt x="0" y="146133"/>
                  </a:cubicBezTo>
                  <a:lnTo>
                    <a:pt x="0" y="7233"/>
                  </a:lnTo>
                  <a:cubicBezTo>
                    <a:pt x="0" y="5315"/>
                    <a:pt x="762" y="3475"/>
                    <a:pt x="2119" y="2119"/>
                  </a:cubicBezTo>
                  <a:cubicBezTo>
                    <a:pt x="3475" y="762"/>
                    <a:pt x="5315" y="0"/>
                    <a:pt x="7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10478" cy="2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2984" y="9258300"/>
            <a:ext cx="3385016" cy="753166"/>
          </a:xfrm>
          <a:custGeom>
            <a:avLst/>
            <a:gdLst/>
            <a:ahLst/>
            <a:cxnLst/>
            <a:rect l="l" t="t" r="r" b="b"/>
            <a:pathLst>
              <a:path w="3385016" h="753166">
                <a:moveTo>
                  <a:pt x="0" y="0"/>
                </a:moveTo>
                <a:lnTo>
                  <a:pt x="3385016" y="0"/>
                </a:lnTo>
                <a:lnTo>
                  <a:pt x="3385016" y="753166"/>
                </a:lnTo>
                <a:lnTo>
                  <a:pt x="0" y="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082502" y="1935436"/>
            <a:ext cx="11049264" cy="7322864"/>
          </a:xfrm>
          <a:custGeom>
            <a:avLst/>
            <a:gdLst/>
            <a:ahLst/>
            <a:cxnLst/>
            <a:rect l="l" t="t" r="r" b="b"/>
            <a:pathLst>
              <a:path w="11049264" h="7322864">
                <a:moveTo>
                  <a:pt x="0" y="0"/>
                </a:moveTo>
                <a:lnTo>
                  <a:pt x="11049264" y="0"/>
                </a:lnTo>
                <a:lnTo>
                  <a:pt x="11049264" y="7322864"/>
                </a:lnTo>
                <a:lnTo>
                  <a:pt x="0" y="7322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65141"/>
            <a:ext cx="71742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2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CAPSTONE 2025 - ADMISSION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6815" y="1133475"/>
            <a:ext cx="7994369" cy="80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Arquitectura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1080</Words>
  <Application>Microsoft Office PowerPoint</Application>
  <PresentationFormat>Personalizado</PresentationFormat>
  <Paragraphs>257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Open Sauce</vt:lpstr>
      <vt:lpstr>Open Sans Bold</vt:lpstr>
      <vt:lpstr>Calibri</vt:lpstr>
      <vt:lpstr>Open Sauce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github</dc:title>
  <cp:lastModifiedBy>ANTONIO IGNACIO YURI VEGA VEGA</cp:lastModifiedBy>
  <cp:revision>2</cp:revision>
  <dcterms:created xsi:type="dcterms:W3CDTF">2006-08-16T00:00:00Z</dcterms:created>
  <dcterms:modified xsi:type="dcterms:W3CDTF">2025-11-18T13:22:13Z</dcterms:modified>
  <dc:identifier>DAG5DGG9eos</dc:identifier>
</cp:coreProperties>
</file>